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5.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6" r:id="rId3"/>
    <p:sldMasterId id="2147483699" r:id="rId4"/>
    <p:sldMasterId id="2147483712" r:id="rId5"/>
    <p:sldMasterId id="2147483717" r:id="rId6"/>
  </p:sldMasterIdLst>
  <p:notesMasterIdLst>
    <p:notesMasterId r:id="rId73"/>
  </p:notesMasterIdLst>
  <p:sldIdLst>
    <p:sldId id="302" r:id="rId7"/>
    <p:sldId id="303" r:id="rId8"/>
    <p:sldId id="321" r:id="rId9"/>
    <p:sldId id="322" r:id="rId10"/>
    <p:sldId id="323" r:id="rId11"/>
    <p:sldId id="325" r:id="rId12"/>
    <p:sldId id="326" r:id="rId13"/>
    <p:sldId id="328" r:id="rId14"/>
    <p:sldId id="329" r:id="rId15"/>
    <p:sldId id="330" r:id="rId16"/>
    <p:sldId id="379" r:id="rId17"/>
    <p:sldId id="331" r:id="rId18"/>
    <p:sldId id="332" r:id="rId19"/>
    <p:sldId id="333" r:id="rId20"/>
    <p:sldId id="334" r:id="rId21"/>
    <p:sldId id="335" r:id="rId22"/>
    <p:sldId id="336" r:id="rId23"/>
    <p:sldId id="382" r:id="rId24"/>
    <p:sldId id="340" r:id="rId25"/>
    <p:sldId id="259" r:id="rId26"/>
    <p:sldId id="260" r:id="rId27"/>
    <p:sldId id="262" r:id="rId28"/>
    <p:sldId id="263" r:id="rId29"/>
    <p:sldId id="264" r:id="rId30"/>
    <p:sldId id="265" r:id="rId31"/>
    <p:sldId id="342" r:id="rId32"/>
    <p:sldId id="266" r:id="rId33"/>
    <p:sldId id="267" r:id="rId34"/>
    <p:sldId id="269" r:id="rId35"/>
    <p:sldId id="270" r:id="rId36"/>
    <p:sldId id="271" r:id="rId37"/>
    <p:sldId id="380" r:id="rId38"/>
    <p:sldId id="348" r:id="rId39"/>
    <p:sldId id="350" r:id="rId40"/>
    <p:sldId id="351" r:id="rId41"/>
    <p:sldId id="352" r:id="rId42"/>
    <p:sldId id="353" r:id="rId43"/>
    <p:sldId id="354" r:id="rId44"/>
    <p:sldId id="282" r:id="rId45"/>
    <p:sldId id="285" r:id="rId46"/>
    <p:sldId id="286" r:id="rId47"/>
    <p:sldId id="287" r:id="rId48"/>
    <p:sldId id="363" r:id="rId49"/>
    <p:sldId id="288" r:id="rId50"/>
    <p:sldId id="289" r:id="rId51"/>
    <p:sldId id="290" r:id="rId52"/>
    <p:sldId id="291" r:id="rId53"/>
    <p:sldId id="292" r:id="rId54"/>
    <p:sldId id="381" r:id="rId55"/>
    <p:sldId id="349" r:id="rId56"/>
    <p:sldId id="364" r:id="rId57"/>
    <p:sldId id="365" r:id="rId58"/>
    <p:sldId id="366" r:id="rId59"/>
    <p:sldId id="368" r:id="rId60"/>
    <p:sldId id="367" r:id="rId61"/>
    <p:sldId id="369" r:id="rId62"/>
    <p:sldId id="370" r:id="rId63"/>
    <p:sldId id="371" r:id="rId64"/>
    <p:sldId id="372" r:id="rId65"/>
    <p:sldId id="373" r:id="rId66"/>
    <p:sldId id="374" r:id="rId67"/>
    <p:sldId id="375" r:id="rId68"/>
    <p:sldId id="376" r:id="rId69"/>
    <p:sldId id="377" r:id="rId70"/>
    <p:sldId id="378" r:id="rId71"/>
    <p:sldId id="320" r:id="rId72"/>
  </p:sldIdLst>
  <p:sldSz cx="12192000" cy="6858000"/>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5" d="100"/>
          <a:sy n="85" d="100"/>
        </p:scale>
        <p:origin x="59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16" Type="http://schemas.openxmlformats.org/officeDocument/2006/relationships/slide" Target="slides/slide10.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slide" Target="slides/slide55.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tableStyles" Target="tableStyle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theme" Target="theme/theme1.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slideMaster" Target="slideMasters/slideMaster2.xml"/><Relationship Id="rId29" Type="http://schemas.openxmlformats.org/officeDocument/2006/relationships/slide" Target="slides/slide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FAC57F-35B3-4F4C-9771-78CD08D33761}" type="datetimeFigureOut">
              <a:rPr lang="zh-CN" altLang="en-US" smtClean="0"/>
              <a:t>2023/9/28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F02756-12C5-4829-AF1E-433927D3C0DA}" type="slidenum">
              <a:rPr lang="zh-CN" altLang="en-US" smtClean="0"/>
              <a:t>‹#›</a:t>
            </a:fld>
            <a:endParaRPr lang="zh-CN" altLang="en-US"/>
          </a:p>
        </p:txBody>
      </p:sp>
    </p:spTree>
    <p:extLst>
      <p:ext uri="{BB962C8B-B14F-4D97-AF65-F5344CB8AC3E}">
        <p14:creationId xmlns:p14="http://schemas.microsoft.com/office/powerpoint/2010/main" val="19472469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24198665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10432765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93242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5" name="页脚占位符 4"/>
          <p:cNvSpPr>
            <a:spLocks noGrp="1" noChangeArrowheads="1"/>
          </p:cNvSpPr>
          <p:nvPr>
            <p:ph type="ftr" idx="11"/>
          </p:nvPr>
        </p:nvSpPr>
        <p:spPr/>
        <p:txBody>
          <a:bodyPr/>
          <a:lstStyle/>
          <a:p>
            <a:endParaRPr lang="zh-CN" altLang="en-US"/>
          </a:p>
        </p:txBody>
      </p:sp>
      <p:sp>
        <p:nvSpPr>
          <p:cNvPr id="6" name="灯片编号占位符 5"/>
          <p:cNvSpPr>
            <a:spLocks noGrp="1" noChangeArrowheads="1"/>
          </p:cNvSpPr>
          <p:nvPr>
            <p:ph type="sldNum" idx="12"/>
          </p:nvPr>
        </p:nvSpPr>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1426379971"/>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8917670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1346001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35159005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32302393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956501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352392232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39101331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16927173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428651722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590264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6" name="页脚占位符 4"/>
          <p:cNvSpPr>
            <a:spLocks noGrp="1" noChangeArrowheads="1"/>
          </p:cNvSpPr>
          <p:nvPr>
            <p:ph type="ftr" idx="11"/>
          </p:nvPr>
        </p:nvSpPr>
        <p:spPr/>
        <p:txBody>
          <a:bodyPr/>
          <a:lstStyle/>
          <a:p>
            <a:endParaRPr lang="zh-CN" altLang="en-US"/>
          </a:p>
        </p:txBody>
      </p:sp>
      <p:sp>
        <p:nvSpPr>
          <p:cNvPr id="7" name="灯片编号占位符 5"/>
          <p:cNvSpPr>
            <a:spLocks noGrp="1" noChangeArrowheads="1"/>
          </p:cNvSpPr>
          <p:nvPr>
            <p:ph type="sldNum" idx="12"/>
          </p:nvPr>
        </p:nvSpPr>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3536629449"/>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191401020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1576544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209088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1335677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25465164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307209736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381217356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23423693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58104304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282737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fld id="{10F3F41F-FD0F-47F5-B48E-2D2A9914B27C}" type="datetimeFigureOut">
              <a:rPr lang="zh-CN" altLang="en-US" smtClean="0"/>
              <a:t>2023/9/28</a:t>
            </a:fld>
            <a:endParaRPr lang="zh-CN" altLang="en-US"/>
          </a:p>
        </p:txBody>
      </p:sp>
      <p:sp>
        <p:nvSpPr>
          <p:cNvPr id="5" name="页脚占位符 3"/>
          <p:cNvSpPr>
            <a:spLocks noGrp="1"/>
          </p:cNvSpPr>
          <p:nvPr>
            <p:ph type="ftr" idx="11"/>
          </p:nvPr>
        </p:nvSpPr>
        <p:spPr/>
        <p:txBody>
          <a:bodyPr/>
          <a:lstStyle/>
          <a:p>
            <a:endParaRPr lang="zh-CN" altLang="en-US"/>
          </a:p>
        </p:txBody>
      </p:sp>
      <p:sp>
        <p:nvSpPr>
          <p:cNvPr id="6" name="灯片编号占位符 4"/>
          <p:cNvSpPr>
            <a:spLocks noGrp="1"/>
          </p:cNvSpPr>
          <p:nvPr>
            <p:ph type="sldNum" idx="12"/>
          </p:nvPr>
        </p:nvSpPr>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2047351655"/>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2746568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419788637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6822649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41365431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1346701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19001326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223418912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857591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15172645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2039582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2172043882"/>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365723189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217761618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35674026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10744031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166894278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68957143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10193972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24059703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387541458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30606829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362503013"/>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00994710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1520102897"/>
      </p:ext>
    </p:extLst>
  </p:cSld>
  <p:clrMapOvr>
    <a:masterClrMapping/>
  </p:clrMapOvr>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2946584705"/>
      </p:ext>
    </p:extLst>
  </p:cSld>
  <p:clrMapOvr>
    <a:masterClrMapping/>
  </p:clrMapOvr>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3002691541"/>
      </p:ext>
    </p:extLst>
  </p:cSld>
  <p:clrMapOvr>
    <a:masterClrMapping/>
  </p:clrMapOvr>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446891792"/>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816491679"/>
      </p:ext>
    </p:extLst>
  </p:cSld>
  <p:clrMapOvr>
    <a:masterClrMapping/>
  </p:clrMapOvr>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2221091708"/>
      </p:ext>
    </p:extLst>
  </p:cSld>
  <p:clrMapOvr>
    <a:masterClrMapping/>
  </p:clrMapOvr>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64210427"/>
      </p:ext>
    </p:extLst>
  </p:cSld>
  <p:clrMapOvr>
    <a:masterClrMapping/>
  </p:clrMapOvr>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44615965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2974759392"/>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11" name="页脚占位符 4"/>
          <p:cNvSpPr>
            <a:spLocks noGrp="1" noChangeArrowheads="1"/>
          </p:cNvSpPr>
          <p:nvPr>
            <p:ph type="ftr" idx="11"/>
          </p:nvPr>
        </p:nvSpPr>
        <p:spPr/>
        <p:txBody>
          <a:bodyPr/>
          <a:lstStyle/>
          <a:p>
            <a:endParaRPr lang="zh-CN" altLang="en-US"/>
          </a:p>
        </p:txBody>
      </p:sp>
      <p:sp>
        <p:nvSpPr>
          <p:cNvPr id="12" name="灯片编号占位符 5"/>
          <p:cNvSpPr>
            <a:spLocks noGrp="1" noChangeArrowheads="1"/>
          </p:cNvSpPr>
          <p:nvPr>
            <p:ph type="sldNum" idx="12"/>
          </p:nvPr>
        </p:nvSpPr>
        <p:spPr>
          <a:xfrm>
            <a:off x="9105900" y="6483351"/>
            <a:ext cx="2844800" cy="366183"/>
          </a:xfrm>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216455026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2710656548"/>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171969816"/>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6188437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4236587116"/>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fld id="{10F3F41F-FD0F-47F5-B48E-2D2A9914B27C}" type="datetimeFigureOut">
              <a:rPr lang="zh-CN" altLang="en-US" smtClean="0"/>
              <a:t>2023/9/28</a:t>
            </a:fld>
            <a:endParaRPr lang="zh-CN" altLang="en-US"/>
          </a:p>
        </p:txBody>
      </p:sp>
      <p:sp>
        <p:nvSpPr>
          <p:cNvPr id="10" name="页脚占位符 4"/>
          <p:cNvSpPr>
            <a:spLocks noGrp="1" noChangeArrowheads="1"/>
          </p:cNvSpPr>
          <p:nvPr>
            <p:ph type="ftr" idx="11"/>
          </p:nvPr>
        </p:nvSpPr>
        <p:spPr/>
        <p:txBody>
          <a:bodyPr/>
          <a:lstStyle/>
          <a:p>
            <a:endParaRPr lang="zh-CN" altLang="en-US"/>
          </a:p>
        </p:txBody>
      </p:sp>
      <p:sp>
        <p:nvSpPr>
          <p:cNvPr id="11" name="灯片编号占位符 5"/>
          <p:cNvSpPr>
            <a:spLocks noGrp="1" noChangeArrowheads="1"/>
          </p:cNvSpPr>
          <p:nvPr>
            <p:ph type="sldNum" idx="12"/>
          </p:nvPr>
        </p:nvSpPr>
        <p:spPr>
          <a:xfrm>
            <a:off x="9105900" y="6483351"/>
            <a:ext cx="2844800" cy="366183"/>
          </a:xfrm>
        </p:spPr>
        <p:txBody>
          <a:body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101898795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8248D5D2-E283-4D9E-9544-39BF75DA1CE0}" type="slidenum">
              <a:rPr lang="zh-CN" altLang="en-US" smtClean="0"/>
              <a:t>‹#›</a:t>
            </a:fld>
            <a:endParaRPr lang="zh-CN" altLang="en-US"/>
          </a:p>
        </p:txBody>
      </p:sp>
      <p:sp>
        <p:nvSpPr>
          <p:cNvPr id="7" name="日期占位符 1"/>
          <p:cNvSpPr>
            <a:spLocks noGrp="1"/>
          </p:cNvSpPr>
          <p:nvPr>
            <p:ph type="dt" idx="11"/>
          </p:nvPr>
        </p:nvSpPr>
        <p:spPr/>
        <p:txBody>
          <a:bodyPr/>
          <a:lstStyle/>
          <a:p>
            <a:fld id="{10F3F41F-FD0F-47F5-B48E-2D2A9914B27C}" type="datetimeFigureOut">
              <a:rPr lang="zh-CN" altLang="en-US" smtClean="0"/>
              <a:t>2023/9/28</a:t>
            </a:fld>
            <a:endParaRPr lang="zh-CN" altLang="en-US"/>
          </a:p>
        </p:txBody>
      </p:sp>
      <p:sp>
        <p:nvSpPr>
          <p:cNvPr id="8" name="页脚占位符 2"/>
          <p:cNvSpPr>
            <a:spLocks noGrp="1"/>
          </p:cNvSpPr>
          <p:nvPr>
            <p:ph type="ftr" idx="12"/>
          </p:nvPr>
        </p:nvSpPr>
        <p:spPr/>
        <p:txBody>
          <a:bodyPr/>
          <a:lstStyle/>
          <a:p>
            <a:endParaRPr lang="zh-CN" altLang="en-US"/>
          </a:p>
        </p:txBody>
      </p:sp>
    </p:spTree>
    <p:extLst>
      <p:ext uri="{BB962C8B-B14F-4D97-AF65-F5344CB8AC3E}">
        <p14:creationId xmlns:p14="http://schemas.microsoft.com/office/powerpoint/2010/main" val="1678100802"/>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theme" Target="../theme/theme2.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theme" Target="../theme/theme4.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49.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theme" Target="../theme/theme6.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2">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fld id="{10F3F41F-FD0F-47F5-B48E-2D2A9914B27C}" type="datetimeFigureOut">
              <a:rPr lang="zh-CN" altLang="en-US" smtClean="0"/>
              <a:t>2023/9/28</a:t>
            </a:fld>
            <a:endParaRPr lang="zh-CN" altLang="en-US"/>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ltLang="en-US"/>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8248D5D2-E283-4D9E-9544-39BF75DA1CE0}" type="slidenum">
              <a:rPr lang="zh-CN" altLang="en-US" smtClean="0"/>
              <a:t>‹#›</a:t>
            </a:fld>
            <a:endParaRPr lang="zh-CN" altLang="en-US"/>
          </a:p>
        </p:txBody>
      </p:sp>
    </p:spTree>
    <p:extLst>
      <p:ext uri="{BB962C8B-B14F-4D97-AF65-F5344CB8AC3E}">
        <p14:creationId xmlns:p14="http://schemas.microsoft.com/office/powerpoint/2010/main" val="803130383"/>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4230631545"/>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452070539"/>
      </p:ext>
    </p:extLst>
  </p:cSld>
  <p:clrMap bg1="lt1" tx1="dk1" bg2="lt2" tx2="dk2" accent1="accent1" accent2="accent2" accent3="accent3" accent4="accent4" accent5="accent5" accent6="accent6" hlink="hlink" folHlink="folHlink"/>
  <p:sldLayoutIdLst>
    <p:sldLayoutId id="2147483687" r:id="rId1"/>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695059222"/>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124803725"/>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409652495"/>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5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3.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2.xml"/></Relationships>
</file>

<file path=ppt/slides/_rels/slide1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2.xml"/></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2.xml"/><Relationship Id="rId5" Type="http://schemas.openxmlformats.org/officeDocument/2006/relationships/image" Target="../media/image33.png"/><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2.xml"/><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2.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2.xml"/><Relationship Id="rId5" Type="http://schemas.openxmlformats.org/officeDocument/2006/relationships/image" Target="../media/image47.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2.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2.xml"/><Relationship Id="rId5" Type="http://schemas.openxmlformats.org/officeDocument/2006/relationships/image" Target="../media/image53.png"/><Relationship Id="rId4" Type="http://schemas.openxmlformats.org/officeDocument/2006/relationships/image" Target="../media/image52.png"/></Relationships>
</file>

<file path=ppt/slides/_rels/slide2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2.png"/><Relationship Id="rId1" Type="http://schemas.openxmlformats.org/officeDocument/2006/relationships/slideLayout" Target="../slideLayouts/slideLayout52.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2.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52.xm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2.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5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2.xml"/><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2.xml"/></Relationships>
</file>

<file path=ppt/slides/_rels/slide3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2.xml"/></Relationships>
</file>

<file path=ppt/slides/_rels/slide3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2.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2.xml"/></Relationships>
</file>

<file path=ppt/slides/_rels/slide4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52.xml"/></Relationships>
</file>

<file path=ppt/slides/_rels/slide4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2.xml"/></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2.xml"/></Relationships>
</file>

<file path=ppt/slides/_rels/slide4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2.xml"/></Relationships>
</file>

<file path=ppt/slides/_rels/slide4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52.xml"/><Relationship Id="rId5" Type="http://schemas.openxmlformats.org/officeDocument/2006/relationships/image" Target="../media/image87.png"/><Relationship Id="rId4" Type="http://schemas.openxmlformats.org/officeDocument/2006/relationships/image" Target="../media/image86.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6.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3.xml"/></Relationships>
</file>

<file path=ppt/slides/_rels/slide5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2.xml"/></Relationships>
</file>

<file path=ppt/slides/_rels/slide5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2.xml"/></Relationships>
</file>

<file path=ppt/slides/_rels/slide5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2.xml"/></Relationships>
</file>

<file path=ppt/slides/_rels/slide5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2.xml"/></Relationships>
</file>

<file path=ppt/slides/_rels/slide5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2.xml"/></Relationships>
</file>

<file path=ppt/slides/_rels/slide5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2.xml"/></Relationships>
</file>

<file path=ppt/slides/_rels/slide5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2.xml"/></Relationships>
</file>

<file path=ppt/slides/_rels/slide5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2.xml"/></Relationships>
</file>

<file path=ppt/slides/_rels/slide5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2.xml"/></Relationships>
</file>

<file path=ppt/slides/_rels/slide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2.xml"/></Relationships>
</file>

<file path=ppt/slides/_rels/slide6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52.xml"/></Relationships>
</file>

<file path=ppt/slides/_rels/slide6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2.xml"/></Relationships>
</file>

<file path=ppt/slides/_rels/slide6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2.xml"/></Relationships>
</file>

<file path=ppt/slides/_rels/slide6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2.xml"/></Relationships>
</file>

<file path=ppt/slides/_rels/slide6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2.xml"/></Relationships>
</file>

<file path=ppt/slides/_rels/slide6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2.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53.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2.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2.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鸿蒙</a:t>
            </a:r>
            <a:r>
              <a:rPr lang="en-US" altLang="zh-CN" sz="4800" dirty="0" err="1">
                <a:solidFill>
                  <a:srgbClr val="254061"/>
                </a:solidFill>
                <a:effectLst>
                  <a:outerShdw blurRad="38100" dist="38100" dir="2700000" algn="tl">
                    <a:srgbClr val="000000">
                      <a:alpha val="43137"/>
                    </a:srgbClr>
                  </a:outerShdw>
                </a:effectLst>
                <a:latin typeface="微软雅黑"/>
                <a:ea typeface="微软雅黑"/>
              </a:rPr>
              <a:t>LiteOS</a:t>
            </a:r>
            <a:r>
              <a:rPr lang="zh-CN" altLang="en-US" sz="4800" dirty="0">
                <a:solidFill>
                  <a:srgbClr val="254061"/>
                </a:solidFill>
                <a:effectLst>
                  <a:outerShdw blurRad="38100" dist="38100" dir="2700000" algn="tl">
                    <a:srgbClr val="000000">
                      <a:alpha val="43137"/>
                    </a:srgbClr>
                  </a:outerShdw>
                </a:effectLst>
                <a:latin typeface="微软雅黑"/>
                <a:ea typeface="微软雅黑"/>
              </a:rPr>
              <a:t>进程管理</a:t>
            </a: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9/28/2023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辅助工具</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721197" y="1149588"/>
            <a:ext cx="10045416" cy="369332"/>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2C3E50"/>
                </a:solidFill>
                <a:effectLst/>
                <a:latin typeface="Georgia Pro" panose="02040502050405020303" pitchFamily="18" charset="0"/>
              </a:rPr>
              <a:t>其余是一些安全性，统计性的能力。</a:t>
            </a:r>
          </a:p>
        </p:txBody>
      </p:sp>
      <p:pic>
        <p:nvPicPr>
          <p:cNvPr id="6" name="内容占位符 5">
            <a:extLst>
              <a:ext uri="{FF2B5EF4-FFF2-40B4-BE49-F238E27FC236}">
                <a16:creationId xmlns:a16="http://schemas.microsoft.com/office/drawing/2014/main" id="{0580CC1A-8055-B608-EB63-AB159B1E5278}"/>
              </a:ext>
            </a:extLst>
          </p:cNvPr>
          <p:cNvPicPr>
            <a:picLocks noGrp="1" noChangeAspect="1"/>
          </p:cNvPicPr>
          <p:nvPr>
            <p:ph idx="1"/>
          </p:nvPr>
        </p:nvPicPr>
        <p:blipFill>
          <a:blip r:embed="rId2"/>
          <a:stretch>
            <a:fillRect/>
          </a:stretch>
        </p:blipFill>
        <p:spPr>
          <a:xfrm>
            <a:off x="721197" y="1638170"/>
            <a:ext cx="9470185" cy="3839265"/>
          </a:xfrm>
        </p:spPr>
      </p:pic>
    </p:spTree>
    <p:extLst>
      <p:ext uri="{BB962C8B-B14F-4D97-AF65-F5344CB8AC3E}">
        <p14:creationId xmlns:p14="http://schemas.microsoft.com/office/powerpoint/2010/main" val="150930643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dirty="0">
                <a:solidFill>
                  <a:srgbClr val="FFFFFF"/>
                </a:solidFill>
                <a:latin typeface="微软雅黑"/>
                <a:ea typeface="微软雅黑"/>
              </a:rPr>
              <a:t>谢谢</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752901640"/>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0"/>
          <p:cNvSpPr/>
          <p:nvPr/>
        </p:nvSpPr>
        <p:spPr>
          <a:xfrm>
            <a:off x="4991511" y="2707563"/>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034889" y="279196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30" name="Rectangle 18"/>
          <p:cNvSpPr/>
          <p:nvPr/>
        </p:nvSpPr>
        <p:spPr>
          <a:xfrm>
            <a:off x="6346371" y="2707563"/>
            <a:ext cx="5573304"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401042" y="2791960"/>
            <a:ext cx="5518632"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进程管理</a:t>
            </a:r>
            <a:endParaRPr lang="zh-CN" altLang="en-US" sz="2400" b="1" dirty="0">
              <a:solidFill>
                <a:srgbClr val="FFFFFF"/>
              </a:solidFill>
              <a:latin typeface="微软雅黑"/>
              <a:ea typeface="微软雅黑"/>
            </a:endParaRP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030742" y="3954379"/>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030742" y="403306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44" name="Rectangle 26"/>
          <p:cNvSpPr/>
          <p:nvPr/>
        </p:nvSpPr>
        <p:spPr>
          <a:xfrm>
            <a:off x="6401043" y="3954379"/>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471869" y="405303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Fork</a:t>
            </a:r>
            <a:r>
              <a:rPr lang="zh-CN" altLang="en-US" sz="3733" b="1" dirty="0">
                <a:solidFill>
                  <a:srgbClr val="FFFFFF"/>
                </a:solidFill>
                <a:latin typeface="微软雅黑"/>
                <a:ea typeface="微软雅黑"/>
              </a:rPr>
              <a:t>进程</a:t>
            </a:r>
          </a:p>
        </p:txBody>
      </p:sp>
      <p:sp>
        <p:nvSpPr>
          <p:cNvPr id="2" name="Rectangle 24">
            <a:extLst>
              <a:ext uri="{FF2B5EF4-FFF2-40B4-BE49-F238E27FC236}">
                <a16:creationId xmlns:a16="http://schemas.microsoft.com/office/drawing/2014/main" id="{E49E32E7-671D-E437-65A4-A084DDA39C6D}"/>
              </a:ext>
            </a:extLst>
          </p:cNvPr>
          <p:cNvSpPr/>
          <p:nvPr/>
        </p:nvSpPr>
        <p:spPr>
          <a:xfrm>
            <a:off x="4976070" y="151443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 name="TextBox 25">
            <a:extLst>
              <a:ext uri="{FF2B5EF4-FFF2-40B4-BE49-F238E27FC236}">
                <a16:creationId xmlns:a16="http://schemas.microsoft.com/office/drawing/2014/main" id="{A6A52AF5-5128-6A90-16D9-D3C1E8FC6908}"/>
              </a:ext>
            </a:extLst>
          </p:cNvPr>
          <p:cNvSpPr txBox="1"/>
          <p:nvPr/>
        </p:nvSpPr>
        <p:spPr>
          <a:xfrm>
            <a:off x="4976070" y="159312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4" name="Rectangle 26">
            <a:extLst>
              <a:ext uri="{FF2B5EF4-FFF2-40B4-BE49-F238E27FC236}">
                <a16:creationId xmlns:a16="http://schemas.microsoft.com/office/drawing/2014/main" id="{C71E1CCD-FA24-464F-1C0B-1F80A5BA7DB9}"/>
              </a:ext>
            </a:extLst>
          </p:cNvPr>
          <p:cNvSpPr/>
          <p:nvPr/>
        </p:nvSpPr>
        <p:spPr>
          <a:xfrm>
            <a:off x="6346371" y="1514433"/>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5" name="TextBox 27">
            <a:extLst>
              <a:ext uri="{FF2B5EF4-FFF2-40B4-BE49-F238E27FC236}">
                <a16:creationId xmlns:a16="http://schemas.microsoft.com/office/drawing/2014/main" id="{EF3BB603-D6F0-F1B2-F7F2-1A951DB42880}"/>
              </a:ext>
            </a:extLst>
          </p:cNvPr>
          <p:cNvSpPr txBox="1"/>
          <p:nvPr/>
        </p:nvSpPr>
        <p:spPr>
          <a:xfrm>
            <a:off x="6417197" y="1613088"/>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进程控制块</a:t>
            </a:r>
          </a:p>
        </p:txBody>
      </p:sp>
      <p:sp>
        <p:nvSpPr>
          <p:cNvPr id="6" name="Rectangle 24">
            <a:extLst>
              <a:ext uri="{FF2B5EF4-FFF2-40B4-BE49-F238E27FC236}">
                <a16:creationId xmlns:a16="http://schemas.microsoft.com/office/drawing/2014/main" id="{D17531D4-62F0-CB65-486E-5B9DDFAE43D0}"/>
              </a:ext>
            </a:extLst>
          </p:cNvPr>
          <p:cNvSpPr/>
          <p:nvPr/>
        </p:nvSpPr>
        <p:spPr>
          <a:xfrm>
            <a:off x="5030742" y="5133251"/>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7" name="TextBox 25">
            <a:extLst>
              <a:ext uri="{FF2B5EF4-FFF2-40B4-BE49-F238E27FC236}">
                <a16:creationId xmlns:a16="http://schemas.microsoft.com/office/drawing/2014/main" id="{E804A59A-B264-64E6-DCCD-2EBBC76A41A8}"/>
              </a:ext>
            </a:extLst>
          </p:cNvPr>
          <p:cNvSpPr txBox="1"/>
          <p:nvPr/>
        </p:nvSpPr>
        <p:spPr>
          <a:xfrm>
            <a:off x="5030742" y="521193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04</a:t>
            </a:r>
            <a:endParaRPr lang="zh-CN" altLang="en-US" sz="2667" dirty="0">
              <a:solidFill>
                <a:srgbClr val="FFFFFF"/>
              </a:solidFill>
              <a:latin typeface="Arial Black"/>
            </a:endParaRPr>
          </a:p>
        </p:txBody>
      </p:sp>
      <p:sp>
        <p:nvSpPr>
          <p:cNvPr id="8" name="Rectangle 26">
            <a:extLst>
              <a:ext uri="{FF2B5EF4-FFF2-40B4-BE49-F238E27FC236}">
                <a16:creationId xmlns:a16="http://schemas.microsoft.com/office/drawing/2014/main" id="{6344BA68-DA06-951D-6F63-84FBC5059738}"/>
              </a:ext>
            </a:extLst>
          </p:cNvPr>
          <p:cNvSpPr/>
          <p:nvPr/>
        </p:nvSpPr>
        <p:spPr>
          <a:xfrm>
            <a:off x="6401043" y="5133251"/>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9" name="TextBox 27">
            <a:extLst>
              <a:ext uri="{FF2B5EF4-FFF2-40B4-BE49-F238E27FC236}">
                <a16:creationId xmlns:a16="http://schemas.microsoft.com/office/drawing/2014/main" id="{ED0A6F36-448F-11F6-3EA4-6B1C8DE04522}"/>
              </a:ext>
            </a:extLst>
          </p:cNvPr>
          <p:cNvSpPr txBox="1"/>
          <p:nvPr/>
        </p:nvSpPr>
        <p:spPr>
          <a:xfrm>
            <a:off x="6471869" y="5231906"/>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进程回收</a:t>
            </a:r>
          </a:p>
        </p:txBody>
      </p:sp>
    </p:spTree>
    <p:extLst>
      <p:ext uri="{BB962C8B-B14F-4D97-AF65-F5344CB8AC3E}">
        <p14:creationId xmlns:p14="http://schemas.microsoft.com/office/powerpoint/2010/main" val="31082602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三个进程</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333222" y="880647"/>
            <a:ext cx="10045416" cy="1200329"/>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2C3E50"/>
                </a:solidFill>
                <a:effectLst/>
                <a:latin typeface="Georgia Pro" panose="02040502050405020303" pitchFamily="18" charset="0"/>
              </a:rPr>
              <a:t>鸿蒙有三个特殊的进程，创建顺序如下</a:t>
            </a:r>
            <a:r>
              <a:rPr lang="en-US" altLang="zh-CN" b="0" i="0" dirty="0">
                <a:solidFill>
                  <a:srgbClr val="2C3E50"/>
                </a:solidFill>
                <a:effectLst/>
                <a:latin typeface="Georgia Pro" panose="02040502050405020303" pitchFamily="18" charset="0"/>
              </a:rPr>
              <a:t>:</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2</a:t>
            </a:r>
            <a:r>
              <a:rPr lang="zh-CN" altLang="en-US" b="0" i="0" dirty="0">
                <a:solidFill>
                  <a:srgbClr val="2C3E50"/>
                </a:solidFill>
                <a:effectLst/>
                <a:latin typeface="Georgia Pro" panose="02040502050405020303" pitchFamily="18" charset="0"/>
              </a:rPr>
              <a:t>号进程，</a:t>
            </a:r>
            <a:r>
              <a:rPr lang="en-US" altLang="zh-CN" b="0" i="0" dirty="0" err="1">
                <a:solidFill>
                  <a:srgbClr val="2C3E50"/>
                </a:solidFill>
                <a:effectLst/>
                <a:latin typeface="Georgia Pro" panose="02040502050405020303" pitchFamily="18" charset="0"/>
              </a:rPr>
              <a:t>KProcess</a:t>
            </a:r>
            <a:r>
              <a:rPr lang="zh-CN" altLang="en-US" b="0" i="0" dirty="0">
                <a:solidFill>
                  <a:srgbClr val="2C3E50"/>
                </a:solidFill>
                <a:effectLst/>
                <a:latin typeface="Georgia Pro" panose="02040502050405020303" pitchFamily="18" charset="0"/>
              </a:rPr>
              <a:t>，为内核态根进程，在启动过程中创建。</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0</a:t>
            </a:r>
            <a:r>
              <a:rPr lang="zh-CN" altLang="en-US" b="0" i="0" dirty="0">
                <a:solidFill>
                  <a:srgbClr val="2C3E50"/>
                </a:solidFill>
                <a:effectLst/>
                <a:latin typeface="Georgia Pro" panose="02040502050405020303" pitchFamily="18" charset="0"/>
              </a:rPr>
              <a:t>号进程，</a:t>
            </a:r>
            <a:r>
              <a:rPr lang="en-US" altLang="zh-CN" b="0" i="0" dirty="0" err="1">
                <a:solidFill>
                  <a:srgbClr val="2C3E50"/>
                </a:solidFill>
                <a:effectLst/>
                <a:latin typeface="Georgia Pro" panose="02040502050405020303" pitchFamily="18" charset="0"/>
              </a:rPr>
              <a:t>KIdle</a:t>
            </a:r>
            <a:r>
              <a:rPr lang="zh-CN" altLang="en-US" b="0" i="0" dirty="0">
                <a:solidFill>
                  <a:srgbClr val="2C3E50"/>
                </a:solidFill>
                <a:effectLst/>
                <a:latin typeface="Georgia Pro" panose="02040502050405020303" pitchFamily="18" charset="0"/>
              </a:rPr>
              <a:t>为内核态第二个进程。</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1</a:t>
            </a:r>
            <a:r>
              <a:rPr lang="zh-CN" altLang="en-US" b="0" i="0" dirty="0">
                <a:solidFill>
                  <a:srgbClr val="2C3E50"/>
                </a:solidFill>
                <a:effectLst/>
                <a:latin typeface="Georgia Pro" panose="02040502050405020303" pitchFamily="18" charset="0"/>
              </a:rPr>
              <a:t>号进程，</a:t>
            </a:r>
            <a:r>
              <a:rPr lang="en-US" altLang="zh-CN" b="0" i="0" dirty="0" err="1">
                <a:solidFill>
                  <a:srgbClr val="2C3E50"/>
                </a:solidFill>
                <a:effectLst/>
                <a:latin typeface="Georgia Pro" panose="02040502050405020303" pitchFamily="18" charset="0"/>
              </a:rPr>
              <a:t>init</a:t>
            </a:r>
            <a:r>
              <a:rPr lang="zh-CN" altLang="en-US" b="0" i="0" dirty="0">
                <a:solidFill>
                  <a:srgbClr val="2C3E50"/>
                </a:solidFill>
                <a:effectLst/>
                <a:latin typeface="Georgia Pro" panose="02040502050405020303" pitchFamily="18" charset="0"/>
              </a:rPr>
              <a:t>，为用户态根进程。由系统初始化函数</a:t>
            </a:r>
            <a:r>
              <a:rPr lang="en-US" altLang="zh-CN" b="0" i="0" dirty="0" err="1">
                <a:solidFill>
                  <a:srgbClr val="2C3E50"/>
                </a:solidFill>
                <a:effectLst/>
                <a:latin typeface="Georgia Pro" panose="02040502050405020303" pitchFamily="18" charset="0"/>
              </a:rPr>
              <a:t>SystemInit</a:t>
            </a:r>
            <a:r>
              <a:rPr lang="zh-CN" altLang="en-US" b="0" i="0" dirty="0">
                <a:solidFill>
                  <a:srgbClr val="2C3E50"/>
                </a:solidFill>
                <a:effectLst/>
                <a:latin typeface="Georgia Pro" panose="02040502050405020303" pitchFamily="18" charset="0"/>
              </a:rPr>
              <a:t>创建的。</a:t>
            </a:r>
          </a:p>
        </p:txBody>
      </p:sp>
      <p:pic>
        <p:nvPicPr>
          <p:cNvPr id="2051" name="Picture 3">
            <a:extLst>
              <a:ext uri="{FF2B5EF4-FFF2-40B4-BE49-F238E27FC236}">
                <a16:creationId xmlns:a16="http://schemas.microsoft.com/office/drawing/2014/main" id="{8819F54A-789F-2384-3110-4673AF6E7A1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82499" y="2080976"/>
            <a:ext cx="6876136" cy="4654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02052"/>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家族式管理</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333222" y="880647"/>
            <a:ext cx="10045416" cy="3416320"/>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进程</a:t>
            </a:r>
            <a:r>
              <a:rPr lang="en-US" altLang="zh-CN" b="0" i="0" dirty="0">
                <a:solidFill>
                  <a:srgbClr val="2C3E50"/>
                </a:solidFill>
                <a:effectLst/>
                <a:latin typeface="Georgia Pro" panose="02040502050405020303" pitchFamily="18" charset="0"/>
              </a:rPr>
              <a:t>(process)</a:t>
            </a:r>
            <a:r>
              <a:rPr lang="zh-CN" altLang="en-US" b="0" i="0" dirty="0">
                <a:solidFill>
                  <a:srgbClr val="2C3E50"/>
                </a:solidFill>
                <a:effectLst/>
                <a:latin typeface="Georgia Pro" panose="02040502050405020303" pitchFamily="18" charset="0"/>
              </a:rPr>
              <a:t>是家族式管理，总体分为两大家族，用户态家族和内核态家族。</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用户态的进程是平民阶层，权利有限，人数众多，活动范围有限</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用户空间</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。这个阶层有个共同的祖先</a:t>
            </a:r>
            <a:r>
              <a:rPr lang="en-US" altLang="zh-CN" b="0" i="0" dirty="0" err="1">
                <a:solidFill>
                  <a:srgbClr val="2C3E50"/>
                </a:solidFill>
                <a:effectLst/>
                <a:latin typeface="Georgia Pro" panose="02040502050405020303" pitchFamily="18" charset="0"/>
              </a:rPr>
              <a:t>g_userInitProcess</a:t>
            </a:r>
            <a:r>
              <a:rPr lang="en-US" altLang="zh-CN" b="0" i="0" dirty="0">
                <a:solidFill>
                  <a:srgbClr val="2C3E50"/>
                </a:solidFill>
                <a:effectLst/>
                <a:latin typeface="Georgia Pro" panose="02040502050405020303" pitchFamily="18" charset="0"/>
              </a:rPr>
              <a:t> (1</a:t>
            </a:r>
            <a:r>
              <a:rPr lang="zh-CN" altLang="en-US" b="0" i="0" dirty="0">
                <a:solidFill>
                  <a:srgbClr val="2C3E50"/>
                </a:solidFill>
                <a:effectLst/>
                <a:latin typeface="Georgia Pro" panose="02040502050405020303" pitchFamily="18" charset="0"/>
              </a:rPr>
              <a:t>号进程</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a:t>
            </a: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endParaRPr lang="en-US" altLang="zh-CN" dirty="0">
              <a:solidFill>
                <a:srgbClr val="2C3E50"/>
              </a:solidFill>
              <a:latin typeface="Georgia Pro" panose="02040502050405020303" pitchFamily="18" charset="0"/>
            </a:endParaRPr>
          </a:p>
          <a:p>
            <a:pPr algn="just">
              <a:buFont typeface="Arial" panose="020B0604020202020204" pitchFamily="34" charset="0"/>
              <a:buChar char="•"/>
            </a:pPr>
            <a:endParaRPr lang="en-US" altLang="zh-CN" dirty="0">
              <a:solidFill>
                <a:srgbClr val="2C3E50"/>
              </a:solidFill>
              <a:latin typeface="Georgia Pro" panose="02040502050405020303" pitchFamily="18" charset="0"/>
            </a:endParaRPr>
          </a:p>
          <a:p>
            <a:pPr algn="just">
              <a:buFont typeface="Arial" panose="020B0604020202020204" pitchFamily="34" charset="0"/>
              <a:buChar char="•"/>
            </a:pP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endParaRPr lang="en-US" altLang="zh-CN" dirty="0">
              <a:solidFill>
                <a:srgbClr val="2C3E50"/>
              </a:solidFill>
              <a:latin typeface="Georgia Pro" panose="02040502050405020303" pitchFamily="18" charset="0"/>
            </a:endParaRPr>
          </a:p>
          <a:p>
            <a:pPr algn="just">
              <a:buFont typeface="Arial" panose="020B0604020202020204" pitchFamily="34" charset="0"/>
              <a:buChar char="•"/>
            </a:pP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内核态的进程是贵族阶层，管理平民阶层的，拥有超级权限，能访问整个空间和所有资源，人数不多。这个阶层的祖先是 </a:t>
            </a:r>
            <a:r>
              <a:rPr lang="en-US" altLang="zh-CN" b="0" i="0" dirty="0" err="1">
                <a:solidFill>
                  <a:srgbClr val="2C3E50"/>
                </a:solidFill>
                <a:effectLst/>
                <a:latin typeface="Georgia Pro" panose="02040502050405020303" pitchFamily="18" charset="0"/>
              </a:rPr>
              <a:t>g_kernelInitProcess</a:t>
            </a:r>
            <a:r>
              <a:rPr lang="en-US" altLang="zh-CN" b="0" i="0" dirty="0">
                <a:solidFill>
                  <a:srgbClr val="2C3E50"/>
                </a:solidFill>
                <a:effectLst/>
                <a:latin typeface="Georgia Pro" panose="02040502050405020303" pitchFamily="18" charset="0"/>
              </a:rPr>
              <a:t>(2</a:t>
            </a:r>
            <a:r>
              <a:rPr lang="zh-CN" altLang="en-US" b="0" i="0" dirty="0">
                <a:solidFill>
                  <a:srgbClr val="2C3E50"/>
                </a:solidFill>
                <a:effectLst/>
                <a:latin typeface="Georgia Pro" panose="02040502050405020303" pitchFamily="18" charset="0"/>
              </a:rPr>
              <a:t>号进程</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a:t>
            </a:r>
          </a:p>
        </p:txBody>
      </p:sp>
      <p:pic>
        <p:nvPicPr>
          <p:cNvPr id="5" name="内容占位符 4">
            <a:extLst>
              <a:ext uri="{FF2B5EF4-FFF2-40B4-BE49-F238E27FC236}">
                <a16:creationId xmlns:a16="http://schemas.microsoft.com/office/drawing/2014/main" id="{B8481AA0-B891-A25F-1638-2F85EAD62A31}"/>
              </a:ext>
            </a:extLst>
          </p:cNvPr>
          <p:cNvPicPr>
            <a:picLocks noGrp="1" noChangeAspect="1"/>
          </p:cNvPicPr>
          <p:nvPr>
            <p:ph idx="1"/>
          </p:nvPr>
        </p:nvPicPr>
        <p:blipFill>
          <a:blip r:embed="rId2"/>
          <a:stretch>
            <a:fillRect/>
          </a:stretch>
        </p:blipFill>
        <p:spPr>
          <a:xfrm>
            <a:off x="1087220" y="1857369"/>
            <a:ext cx="8920979" cy="1764372"/>
          </a:xfrm>
        </p:spPr>
      </p:pic>
      <p:pic>
        <p:nvPicPr>
          <p:cNvPr id="7" name="图片 6">
            <a:extLst>
              <a:ext uri="{FF2B5EF4-FFF2-40B4-BE49-F238E27FC236}">
                <a16:creationId xmlns:a16="http://schemas.microsoft.com/office/drawing/2014/main" id="{0B5D386D-CA12-8FC4-9115-A134828F92F5}"/>
              </a:ext>
            </a:extLst>
          </p:cNvPr>
          <p:cNvPicPr>
            <a:picLocks noChangeAspect="1"/>
          </p:cNvPicPr>
          <p:nvPr/>
        </p:nvPicPr>
        <p:blipFill>
          <a:blip r:embed="rId3"/>
          <a:stretch>
            <a:fillRect/>
          </a:stretch>
        </p:blipFill>
        <p:spPr>
          <a:xfrm>
            <a:off x="1087220" y="4296967"/>
            <a:ext cx="8920979" cy="1707866"/>
          </a:xfrm>
          <a:prstGeom prst="rect">
            <a:avLst/>
          </a:prstGeom>
        </p:spPr>
      </p:pic>
    </p:spTree>
    <p:extLst>
      <p:ext uri="{BB962C8B-B14F-4D97-AF65-F5344CB8AC3E}">
        <p14:creationId xmlns:p14="http://schemas.microsoft.com/office/powerpoint/2010/main" val="15084394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家族式管理</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1073292" y="1409564"/>
            <a:ext cx="10045416" cy="923330"/>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两位祖先都不是通过</a:t>
            </a:r>
            <a:r>
              <a:rPr lang="en-US" altLang="zh-CN" b="0" i="0" dirty="0">
                <a:solidFill>
                  <a:srgbClr val="2C3E50"/>
                </a:solidFill>
                <a:effectLst/>
                <a:latin typeface="Georgia Pro" panose="02040502050405020303" pitchFamily="18" charset="0"/>
              </a:rPr>
              <a:t>fork</a:t>
            </a:r>
            <a:r>
              <a:rPr lang="zh-CN" altLang="en-US" b="0" i="0" dirty="0">
                <a:solidFill>
                  <a:srgbClr val="2C3E50"/>
                </a:solidFill>
                <a:effectLst/>
                <a:latin typeface="Georgia Pro" panose="02040502050405020303" pitchFamily="18" charset="0"/>
              </a:rPr>
              <a:t>来的，而是内核强制规定进程</a:t>
            </a:r>
            <a:r>
              <a:rPr lang="en-US" altLang="zh-CN" b="0" i="0" dirty="0">
                <a:solidFill>
                  <a:srgbClr val="2C3E50"/>
                </a:solidFill>
                <a:effectLst/>
                <a:latin typeface="Georgia Pro" panose="02040502050405020303" pitchFamily="18" charset="0"/>
              </a:rPr>
              <a:t>ID</a:t>
            </a:r>
            <a:r>
              <a:rPr lang="zh-CN" altLang="en-US" b="0" i="0" dirty="0">
                <a:solidFill>
                  <a:srgbClr val="2C3E50"/>
                </a:solidFill>
                <a:effectLst/>
                <a:latin typeface="Georgia Pro" panose="02040502050405020303" pitchFamily="18" charset="0"/>
              </a:rPr>
              <a:t>号，强制写死创建的。且这两个阶层不可以相互转换。</a:t>
            </a:r>
            <a:r>
              <a:rPr lang="en-US" altLang="zh-CN" b="0" i="0" dirty="0" err="1">
                <a:solidFill>
                  <a:srgbClr val="2C3E50"/>
                </a:solidFill>
                <a:effectLst/>
                <a:latin typeface="Georgia Pro" panose="02040502050405020303" pitchFamily="18" charset="0"/>
              </a:rPr>
              <a:t>LosProcessCB</a:t>
            </a:r>
            <a:r>
              <a:rPr lang="zh-CN" altLang="en-US" b="0" i="0" dirty="0">
                <a:solidFill>
                  <a:srgbClr val="2C3E50"/>
                </a:solidFill>
                <a:effectLst/>
                <a:latin typeface="Georgia Pro" panose="02040502050405020303" pitchFamily="18" charset="0"/>
              </a:rPr>
              <a:t>有专门的标签来</a:t>
            </a:r>
            <a:r>
              <a:rPr lang="en-US" altLang="zh-CN" b="0" i="0" dirty="0" err="1">
                <a:solidFill>
                  <a:srgbClr val="2C3E50"/>
                </a:solidFill>
                <a:effectLst/>
                <a:latin typeface="Georgia Pro" panose="02040502050405020303" pitchFamily="18" charset="0"/>
              </a:rPr>
              <a:t>processMode</a:t>
            </a:r>
            <a:r>
              <a:rPr lang="zh-CN" altLang="en-US" b="0" i="0" dirty="0">
                <a:solidFill>
                  <a:srgbClr val="2C3E50"/>
                </a:solidFill>
                <a:effectLst/>
                <a:latin typeface="Georgia Pro" panose="02040502050405020303" pitchFamily="18" charset="0"/>
              </a:rPr>
              <a:t>区分这两个阶层。整个鸿蒙内核源码并没有提供改变命运机会的</a:t>
            </a:r>
            <a:r>
              <a:rPr lang="en-US" altLang="zh-CN" b="0" i="0" dirty="0">
                <a:solidFill>
                  <a:srgbClr val="2C3E50"/>
                </a:solidFill>
                <a:effectLst/>
                <a:latin typeface="Georgia Pro" panose="02040502050405020303" pitchFamily="18" charset="0"/>
              </a:rPr>
              <a:t>set</a:t>
            </a:r>
            <a:r>
              <a:rPr lang="zh-CN" altLang="en-US" b="0" i="0" dirty="0">
                <a:solidFill>
                  <a:srgbClr val="2C3E50"/>
                </a:solidFill>
                <a:effectLst/>
                <a:latin typeface="Georgia Pro" panose="02040502050405020303" pitchFamily="18" charset="0"/>
              </a:rPr>
              <a:t>函数。</a:t>
            </a:r>
          </a:p>
        </p:txBody>
      </p:sp>
      <p:pic>
        <p:nvPicPr>
          <p:cNvPr id="9" name="内容占位符 8">
            <a:extLst>
              <a:ext uri="{FF2B5EF4-FFF2-40B4-BE49-F238E27FC236}">
                <a16:creationId xmlns:a16="http://schemas.microsoft.com/office/drawing/2014/main" id="{7EBE05C3-7851-8073-785D-8708C19EA2A4}"/>
              </a:ext>
            </a:extLst>
          </p:cNvPr>
          <p:cNvPicPr>
            <a:picLocks noGrp="1" noChangeAspect="1"/>
          </p:cNvPicPr>
          <p:nvPr>
            <p:ph idx="1"/>
          </p:nvPr>
        </p:nvPicPr>
        <p:blipFill>
          <a:blip r:embed="rId2"/>
          <a:stretch>
            <a:fillRect/>
          </a:stretch>
        </p:blipFill>
        <p:spPr>
          <a:xfrm>
            <a:off x="1738912" y="2446431"/>
            <a:ext cx="9007001" cy="3308910"/>
          </a:xfrm>
        </p:spPr>
      </p:pic>
    </p:spTree>
    <p:extLst>
      <p:ext uri="{BB962C8B-B14F-4D97-AF65-F5344CB8AC3E}">
        <p14:creationId xmlns:p14="http://schemas.microsoft.com/office/powerpoint/2010/main" val="119721525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2</a:t>
            </a:r>
            <a:r>
              <a:rPr lang="zh-CN" altLang="en-US" sz="3600" dirty="0"/>
              <a:t>号进程 </a:t>
            </a:r>
            <a:r>
              <a:rPr lang="en-US" altLang="zh-CN" sz="3600" dirty="0" err="1"/>
              <a:t>KProcess</a:t>
            </a:r>
            <a:endParaRPr lang="zh-CN" altLang="en-US" sz="3600" dirty="0"/>
          </a:p>
        </p:txBody>
      </p:sp>
      <p:sp>
        <p:nvSpPr>
          <p:cNvPr id="13" name="文本框 12">
            <a:extLst>
              <a:ext uri="{FF2B5EF4-FFF2-40B4-BE49-F238E27FC236}">
                <a16:creationId xmlns:a16="http://schemas.microsoft.com/office/drawing/2014/main" id="{56D17F1C-493D-A0AA-0A0E-04E1CCD4173F}"/>
              </a:ext>
            </a:extLst>
          </p:cNvPr>
          <p:cNvSpPr txBox="1"/>
          <p:nvPr/>
        </p:nvSpPr>
        <p:spPr>
          <a:xfrm>
            <a:off x="333222" y="1074398"/>
            <a:ext cx="10045416" cy="369332"/>
          </a:xfrm>
          <a:prstGeom prst="rect">
            <a:avLst/>
          </a:prstGeom>
          <a:noFill/>
        </p:spPr>
        <p:txBody>
          <a:bodyPr wrap="square">
            <a:spAutoFit/>
          </a:bodyPr>
          <a:lstStyle/>
          <a:p>
            <a:pPr algn="just">
              <a:buFont typeface="Arial" panose="020B0604020202020204" pitchFamily="34" charset="0"/>
              <a:buChar char="•"/>
            </a:pPr>
            <a:r>
              <a:rPr lang="en-US" altLang="zh-CN" b="0" i="0">
                <a:solidFill>
                  <a:srgbClr val="2C3E50"/>
                </a:solidFill>
                <a:effectLst/>
                <a:latin typeface="Georgia Pro" panose="02040502050405020303" pitchFamily="18" charset="0"/>
              </a:rPr>
              <a:t>2</a:t>
            </a:r>
            <a:r>
              <a:rPr lang="zh-CN" altLang="en-US" b="0" i="0">
                <a:solidFill>
                  <a:srgbClr val="2C3E50"/>
                </a:solidFill>
                <a:effectLst/>
                <a:latin typeface="Georgia Pro" panose="02040502050405020303" pitchFamily="18" charset="0"/>
              </a:rPr>
              <a:t>号进程为内核态的老祖宗，是内核创建的首个进程，源码过程如下，省略了不相干的代码。</a:t>
            </a:r>
            <a:endParaRPr lang="zh-CN" altLang="en-US" b="0" i="0" dirty="0">
              <a:solidFill>
                <a:srgbClr val="2C3E50"/>
              </a:solidFill>
              <a:effectLst/>
              <a:latin typeface="Georgia Pro" panose="02040502050405020303" pitchFamily="18" charset="0"/>
            </a:endParaRPr>
          </a:p>
        </p:txBody>
      </p:sp>
      <p:pic>
        <p:nvPicPr>
          <p:cNvPr id="10" name="图片 9">
            <a:extLst>
              <a:ext uri="{FF2B5EF4-FFF2-40B4-BE49-F238E27FC236}">
                <a16:creationId xmlns:a16="http://schemas.microsoft.com/office/drawing/2014/main" id="{D72F1491-023D-6ED2-A0E1-6E06BAF9628C}"/>
              </a:ext>
            </a:extLst>
          </p:cNvPr>
          <p:cNvPicPr>
            <a:picLocks noChangeAspect="1"/>
          </p:cNvPicPr>
          <p:nvPr/>
        </p:nvPicPr>
        <p:blipFill>
          <a:blip r:embed="rId2"/>
          <a:stretch>
            <a:fillRect/>
          </a:stretch>
        </p:blipFill>
        <p:spPr>
          <a:xfrm>
            <a:off x="333222" y="4016188"/>
            <a:ext cx="4099109" cy="938581"/>
          </a:xfrm>
          <a:prstGeom prst="rect">
            <a:avLst/>
          </a:prstGeom>
        </p:spPr>
      </p:pic>
      <p:pic>
        <p:nvPicPr>
          <p:cNvPr id="12" name="图片 11">
            <a:extLst>
              <a:ext uri="{FF2B5EF4-FFF2-40B4-BE49-F238E27FC236}">
                <a16:creationId xmlns:a16="http://schemas.microsoft.com/office/drawing/2014/main" id="{6FF98374-93B8-B09F-5745-CCDAEEA51BC0}"/>
              </a:ext>
            </a:extLst>
          </p:cNvPr>
          <p:cNvPicPr>
            <a:picLocks noChangeAspect="1"/>
          </p:cNvPicPr>
          <p:nvPr/>
        </p:nvPicPr>
        <p:blipFill>
          <a:blip r:embed="rId3"/>
          <a:stretch>
            <a:fillRect/>
          </a:stretch>
        </p:blipFill>
        <p:spPr>
          <a:xfrm>
            <a:off x="333222" y="5234567"/>
            <a:ext cx="3333842" cy="653875"/>
          </a:xfrm>
          <a:prstGeom prst="rect">
            <a:avLst/>
          </a:prstGeom>
        </p:spPr>
      </p:pic>
      <p:pic>
        <p:nvPicPr>
          <p:cNvPr id="15" name="图片 14">
            <a:extLst>
              <a:ext uri="{FF2B5EF4-FFF2-40B4-BE49-F238E27FC236}">
                <a16:creationId xmlns:a16="http://schemas.microsoft.com/office/drawing/2014/main" id="{3362E957-F57B-1B17-9103-56C09DD377D4}"/>
              </a:ext>
            </a:extLst>
          </p:cNvPr>
          <p:cNvPicPr>
            <a:picLocks noChangeAspect="1"/>
          </p:cNvPicPr>
          <p:nvPr/>
        </p:nvPicPr>
        <p:blipFill>
          <a:blip r:embed="rId4"/>
          <a:stretch>
            <a:fillRect/>
          </a:stretch>
        </p:blipFill>
        <p:spPr>
          <a:xfrm>
            <a:off x="333222" y="5940206"/>
            <a:ext cx="2948164" cy="302141"/>
          </a:xfrm>
          <a:prstGeom prst="rect">
            <a:avLst/>
          </a:prstGeom>
        </p:spPr>
      </p:pic>
      <p:pic>
        <p:nvPicPr>
          <p:cNvPr id="19" name="图片 18">
            <a:extLst>
              <a:ext uri="{FF2B5EF4-FFF2-40B4-BE49-F238E27FC236}">
                <a16:creationId xmlns:a16="http://schemas.microsoft.com/office/drawing/2014/main" id="{A99EF700-6698-A334-A1D1-B8B04D74F92F}"/>
              </a:ext>
            </a:extLst>
          </p:cNvPr>
          <p:cNvPicPr>
            <a:picLocks noChangeAspect="1"/>
          </p:cNvPicPr>
          <p:nvPr/>
        </p:nvPicPr>
        <p:blipFill>
          <a:blip r:embed="rId5"/>
          <a:stretch>
            <a:fillRect/>
          </a:stretch>
        </p:blipFill>
        <p:spPr>
          <a:xfrm>
            <a:off x="333222" y="1582681"/>
            <a:ext cx="7765087" cy="2298314"/>
          </a:xfrm>
          <a:prstGeom prst="rect">
            <a:avLst/>
          </a:prstGeom>
        </p:spPr>
      </p:pic>
      <p:cxnSp>
        <p:nvCxnSpPr>
          <p:cNvPr id="21" name="直接箭头连接符 20">
            <a:extLst>
              <a:ext uri="{FF2B5EF4-FFF2-40B4-BE49-F238E27FC236}">
                <a16:creationId xmlns:a16="http://schemas.microsoft.com/office/drawing/2014/main" id="{96ED6E3C-D4B2-8F8F-6CB5-B480756ACEE5}"/>
              </a:ext>
            </a:extLst>
          </p:cNvPr>
          <p:cNvCxnSpPr/>
          <p:nvPr/>
        </p:nvCxnSpPr>
        <p:spPr bwMode="auto">
          <a:xfrm>
            <a:off x="2223247" y="2070847"/>
            <a:ext cx="582706" cy="1945341"/>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23" name="直接箭头连接符 22">
            <a:extLst>
              <a:ext uri="{FF2B5EF4-FFF2-40B4-BE49-F238E27FC236}">
                <a16:creationId xmlns:a16="http://schemas.microsoft.com/office/drawing/2014/main" id="{CB8403EA-45FE-01C7-38CD-6677DC26E21B}"/>
              </a:ext>
            </a:extLst>
          </p:cNvPr>
          <p:cNvCxnSpPr/>
          <p:nvPr/>
        </p:nvCxnSpPr>
        <p:spPr bwMode="auto">
          <a:xfrm flipV="1">
            <a:off x="3765176" y="5234567"/>
            <a:ext cx="1590754" cy="162186"/>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
        <p:nvSpPr>
          <p:cNvPr id="24" name="文本框 23">
            <a:extLst>
              <a:ext uri="{FF2B5EF4-FFF2-40B4-BE49-F238E27FC236}">
                <a16:creationId xmlns:a16="http://schemas.microsoft.com/office/drawing/2014/main" id="{A5EFD197-9D3D-5A29-985C-CFCA5A46C7CE}"/>
              </a:ext>
            </a:extLst>
          </p:cNvPr>
          <p:cNvSpPr txBox="1"/>
          <p:nvPr/>
        </p:nvSpPr>
        <p:spPr>
          <a:xfrm>
            <a:off x="5454042" y="5027421"/>
            <a:ext cx="2882520" cy="369332"/>
          </a:xfrm>
          <a:prstGeom prst="rect">
            <a:avLst/>
          </a:prstGeom>
          <a:noFill/>
        </p:spPr>
        <p:txBody>
          <a:bodyPr wrap="none" rtlCol="0">
            <a:spAutoFit/>
          </a:bodyPr>
          <a:lstStyle/>
          <a:p>
            <a:r>
              <a:rPr lang="zh-CN" altLang="en-US" dirty="0"/>
              <a:t>创建</a:t>
            </a:r>
            <a:r>
              <a:rPr lang="en-US" altLang="zh-CN" dirty="0" err="1"/>
              <a:t>Kprocess</a:t>
            </a:r>
            <a:r>
              <a:rPr lang="zh-CN" altLang="en-US" dirty="0"/>
              <a:t>和</a:t>
            </a:r>
            <a:r>
              <a:rPr lang="en-US" altLang="zh-CN" dirty="0" err="1"/>
              <a:t>Kidle</a:t>
            </a:r>
            <a:r>
              <a:rPr lang="zh-CN" altLang="en-US" dirty="0"/>
              <a:t>进程</a:t>
            </a:r>
          </a:p>
        </p:txBody>
      </p:sp>
      <p:cxnSp>
        <p:nvCxnSpPr>
          <p:cNvPr id="26" name="直接箭头连接符 25">
            <a:extLst>
              <a:ext uri="{FF2B5EF4-FFF2-40B4-BE49-F238E27FC236}">
                <a16:creationId xmlns:a16="http://schemas.microsoft.com/office/drawing/2014/main" id="{8AE0AE4B-A810-5AA8-83F9-F1CF62DC9777}"/>
              </a:ext>
            </a:extLst>
          </p:cNvPr>
          <p:cNvCxnSpPr/>
          <p:nvPr/>
        </p:nvCxnSpPr>
        <p:spPr bwMode="auto">
          <a:xfrm flipV="1">
            <a:off x="3469341" y="5940206"/>
            <a:ext cx="1604683" cy="128900"/>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
        <p:nvSpPr>
          <p:cNvPr id="27" name="文本框 26">
            <a:extLst>
              <a:ext uri="{FF2B5EF4-FFF2-40B4-BE49-F238E27FC236}">
                <a16:creationId xmlns:a16="http://schemas.microsoft.com/office/drawing/2014/main" id="{1D2C5F68-D9A9-40FE-937F-371A5AAAF3EC}"/>
              </a:ext>
            </a:extLst>
          </p:cNvPr>
          <p:cNvSpPr txBox="1"/>
          <p:nvPr/>
        </p:nvSpPr>
        <p:spPr>
          <a:xfrm>
            <a:off x="5261979" y="5783602"/>
            <a:ext cx="1402948" cy="369332"/>
          </a:xfrm>
          <a:prstGeom prst="rect">
            <a:avLst/>
          </a:prstGeom>
          <a:noFill/>
        </p:spPr>
        <p:txBody>
          <a:bodyPr wrap="none" rtlCol="0">
            <a:spAutoFit/>
          </a:bodyPr>
          <a:lstStyle/>
          <a:p>
            <a:r>
              <a:rPr lang="zh-CN" altLang="en-US" dirty="0"/>
              <a:t>创建</a:t>
            </a:r>
            <a:r>
              <a:rPr lang="en-US" altLang="zh-CN" dirty="0" err="1"/>
              <a:t>init</a:t>
            </a:r>
            <a:r>
              <a:rPr lang="zh-CN" altLang="en-US" dirty="0"/>
              <a:t>进程</a:t>
            </a:r>
          </a:p>
        </p:txBody>
      </p:sp>
    </p:spTree>
    <p:extLst>
      <p:ext uri="{BB962C8B-B14F-4D97-AF65-F5344CB8AC3E}">
        <p14:creationId xmlns:p14="http://schemas.microsoft.com/office/powerpoint/2010/main" val="2063961915"/>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2</a:t>
            </a:r>
            <a:r>
              <a:rPr lang="zh-CN" altLang="en-US" sz="3600" dirty="0"/>
              <a:t>号进程 </a:t>
            </a:r>
            <a:r>
              <a:rPr lang="en-US" altLang="zh-CN" sz="3600" dirty="0" err="1"/>
              <a:t>KProcess</a:t>
            </a:r>
            <a:endParaRPr lang="zh-CN" altLang="en-US" sz="3600" dirty="0"/>
          </a:p>
        </p:txBody>
      </p:sp>
      <p:sp>
        <p:nvSpPr>
          <p:cNvPr id="10" name="文本框 9">
            <a:extLst>
              <a:ext uri="{FF2B5EF4-FFF2-40B4-BE49-F238E27FC236}">
                <a16:creationId xmlns:a16="http://schemas.microsoft.com/office/drawing/2014/main" id="{8E64A5FB-DD0C-3DAA-75F2-A6C9834FB0C5}"/>
              </a:ext>
            </a:extLst>
          </p:cNvPr>
          <p:cNvSpPr txBox="1"/>
          <p:nvPr/>
        </p:nvSpPr>
        <p:spPr>
          <a:xfrm>
            <a:off x="34897" y="3588169"/>
            <a:ext cx="12012707" cy="2308324"/>
          </a:xfrm>
          <a:prstGeom prst="rect">
            <a:avLst/>
          </a:prstGeom>
          <a:noFill/>
        </p:spPr>
        <p:txBody>
          <a:bodyPr wrap="square">
            <a:spAutoFit/>
          </a:bodyPr>
          <a:lstStyle/>
          <a:p>
            <a:r>
              <a:rPr lang="en-US" altLang="zh-CN" dirty="0"/>
              <a:t>main</a:t>
            </a:r>
            <a:r>
              <a:rPr lang="zh-CN" altLang="en-US" dirty="0"/>
              <a:t>函数是在开机之初在</a:t>
            </a:r>
            <a:r>
              <a:rPr lang="en-US" altLang="zh-CN" dirty="0"/>
              <a:t>SVC</a:t>
            </a:r>
            <a:r>
              <a:rPr lang="zh-CN" altLang="en-US" dirty="0"/>
              <a:t>模式下创建的。</a:t>
            </a:r>
          </a:p>
          <a:p>
            <a:r>
              <a:rPr lang="zh-CN" altLang="en-US" dirty="0"/>
              <a:t>内核态老祖宗的名字叫 </a:t>
            </a:r>
            <a:r>
              <a:rPr lang="en-US" altLang="zh-CN" dirty="0" err="1"/>
              <a:t>KProcess</a:t>
            </a:r>
            <a:r>
              <a:rPr lang="zh-CN" altLang="en-US" dirty="0"/>
              <a:t>，优先级为最高 </a:t>
            </a:r>
            <a:r>
              <a:rPr lang="en-US" altLang="zh-CN" dirty="0"/>
              <a:t>0 </a:t>
            </a:r>
            <a:r>
              <a:rPr lang="zh-CN" altLang="en-US" dirty="0"/>
              <a:t>级，</a:t>
            </a:r>
            <a:r>
              <a:rPr lang="en-US" altLang="zh-CN" dirty="0" err="1"/>
              <a:t>KProcess</a:t>
            </a:r>
            <a:r>
              <a:rPr lang="zh-CN" altLang="en-US" dirty="0"/>
              <a:t>进程是长期活跃的，很多重要的任务都会跑在其下。</a:t>
            </a:r>
            <a:endParaRPr lang="en-US" altLang="zh-CN" dirty="0"/>
          </a:p>
          <a:p>
            <a:r>
              <a:rPr lang="zh-CN" altLang="en-US" dirty="0"/>
              <a:t>例如</a:t>
            </a:r>
            <a:r>
              <a:rPr lang="en-US" altLang="zh-CN" dirty="0"/>
              <a:t>: </a:t>
            </a:r>
            <a:r>
              <a:rPr lang="en-US" altLang="zh-CN" dirty="0" err="1"/>
              <a:t>Swt_Task</a:t>
            </a:r>
            <a:r>
              <a:rPr lang="zh-CN" altLang="en-US" dirty="0"/>
              <a:t>、</a:t>
            </a:r>
            <a:r>
              <a:rPr lang="en-US" altLang="zh-CN" dirty="0" err="1"/>
              <a:t>oom_task</a:t>
            </a:r>
            <a:r>
              <a:rPr lang="zh-CN" altLang="en-US" dirty="0"/>
              <a:t>、</a:t>
            </a:r>
            <a:r>
              <a:rPr lang="en-US" altLang="zh-CN" dirty="0" err="1"/>
              <a:t>system_wq</a:t>
            </a:r>
            <a:r>
              <a:rPr lang="zh-CN" altLang="en-US" dirty="0"/>
              <a:t>、</a:t>
            </a:r>
            <a:r>
              <a:rPr lang="en-US" altLang="zh-CN" dirty="0" err="1"/>
              <a:t>tcpip_thread</a:t>
            </a:r>
            <a:r>
              <a:rPr lang="zh-CN" altLang="en-US" dirty="0"/>
              <a:t>、</a:t>
            </a:r>
            <a:r>
              <a:rPr lang="en-US" altLang="zh-CN" dirty="0" err="1"/>
              <a:t>SendToSer</a:t>
            </a:r>
            <a:r>
              <a:rPr lang="zh-CN" altLang="en-US" dirty="0"/>
              <a:t>、</a:t>
            </a:r>
            <a:r>
              <a:rPr lang="en-US" altLang="zh-CN" dirty="0" err="1"/>
              <a:t>SendToTelnet</a:t>
            </a:r>
            <a:r>
              <a:rPr lang="zh-CN" altLang="en-US" dirty="0"/>
              <a:t>、</a:t>
            </a:r>
            <a:r>
              <a:rPr lang="en-US" altLang="zh-CN" dirty="0" err="1"/>
              <a:t>eth_irq_task</a:t>
            </a:r>
            <a:r>
              <a:rPr lang="zh-CN" altLang="en-US" dirty="0"/>
              <a:t>、</a:t>
            </a:r>
            <a:r>
              <a:rPr lang="en-US" altLang="zh-CN" dirty="0" err="1"/>
              <a:t>TouchEventHandler</a:t>
            </a:r>
            <a:r>
              <a:rPr lang="zh-CN" altLang="en-US" dirty="0"/>
              <a:t>、</a:t>
            </a:r>
            <a:r>
              <a:rPr lang="en-US" altLang="zh-CN" dirty="0" err="1"/>
              <a:t>USB_GIANT_Task</a:t>
            </a:r>
            <a:r>
              <a:rPr lang="zh-CN" altLang="en-US" dirty="0"/>
              <a:t>看名字即可猜测其功能。</a:t>
            </a:r>
            <a:endParaRPr lang="en-US" altLang="zh-CN" dirty="0"/>
          </a:p>
          <a:p>
            <a:endParaRPr lang="zh-CN" altLang="en-US" dirty="0"/>
          </a:p>
          <a:p>
            <a:r>
              <a:rPr lang="zh-CN" altLang="en-US" dirty="0"/>
              <a:t>紧接着</a:t>
            </a:r>
            <a:r>
              <a:rPr lang="en-US" altLang="zh-CN" dirty="0" err="1"/>
              <a:t>KProcess</a:t>
            </a:r>
            <a:r>
              <a:rPr lang="en-US" altLang="zh-CN" dirty="0"/>
              <a:t> </a:t>
            </a:r>
            <a:r>
              <a:rPr lang="zh-CN" altLang="en-US" dirty="0"/>
              <a:t> </a:t>
            </a:r>
            <a:r>
              <a:rPr lang="en-US" altLang="zh-CN" dirty="0"/>
              <a:t>fork</a:t>
            </a:r>
            <a:r>
              <a:rPr lang="zh-CN" altLang="en-US" dirty="0"/>
              <a:t>了一个名为</a:t>
            </a:r>
            <a:r>
              <a:rPr lang="en-US" altLang="zh-CN" dirty="0" err="1"/>
              <a:t>KIdle</a:t>
            </a:r>
            <a:r>
              <a:rPr lang="zh-CN" altLang="en-US" dirty="0"/>
              <a:t>的子进程</a:t>
            </a:r>
            <a:r>
              <a:rPr lang="en-US" altLang="zh-CN" dirty="0"/>
              <a:t>(0</a:t>
            </a:r>
            <a:r>
              <a:rPr lang="zh-CN" altLang="en-US" dirty="0"/>
              <a:t>号进程</a:t>
            </a:r>
            <a:r>
              <a:rPr lang="en-US" altLang="zh-CN" dirty="0"/>
              <a:t>)</a:t>
            </a:r>
            <a:r>
              <a:rPr lang="zh-CN" altLang="en-US" dirty="0"/>
              <a:t>。</a:t>
            </a:r>
          </a:p>
          <a:p>
            <a:r>
              <a:rPr lang="zh-CN" altLang="en-US" dirty="0"/>
              <a:t>内核态的所有进程都来自</a:t>
            </a:r>
            <a:r>
              <a:rPr lang="en-US" altLang="zh-CN" dirty="0"/>
              <a:t>2</a:t>
            </a:r>
            <a:r>
              <a:rPr lang="zh-CN" altLang="en-US" dirty="0"/>
              <a:t>号进程，子子孙孙，代代相传，形成一颗家族树，和人类的传承所不同的是，它们往往是白发人送黑发人，子进程往往先于父进程退出，由父进程为子进程处理退出的善后工作。</a:t>
            </a:r>
          </a:p>
        </p:txBody>
      </p:sp>
      <p:pic>
        <p:nvPicPr>
          <p:cNvPr id="9" name="图片 8">
            <a:extLst>
              <a:ext uri="{FF2B5EF4-FFF2-40B4-BE49-F238E27FC236}">
                <a16:creationId xmlns:a16="http://schemas.microsoft.com/office/drawing/2014/main" id="{530925E2-5D7A-9C4F-758B-C147B6C8C37F}"/>
              </a:ext>
            </a:extLst>
          </p:cNvPr>
          <p:cNvPicPr>
            <a:picLocks noChangeAspect="1"/>
          </p:cNvPicPr>
          <p:nvPr/>
        </p:nvPicPr>
        <p:blipFill>
          <a:blip r:embed="rId2"/>
          <a:stretch>
            <a:fillRect/>
          </a:stretch>
        </p:blipFill>
        <p:spPr>
          <a:xfrm>
            <a:off x="34897" y="1627899"/>
            <a:ext cx="11779072" cy="1641931"/>
          </a:xfrm>
          <a:prstGeom prst="rect">
            <a:avLst/>
          </a:prstGeom>
        </p:spPr>
      </p:pic>
    </p:spTree>
    <p:extLst>
      <p:ext uri="{BB962C8B-B14F-4D97-AF65-F5344CB8AC3E}">
        <p14:creationId xmlns:p14="http://schemas.microsoft.com/office/powerpoint/2010/main" val="3127488665"/>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2</a:t>
            </a:r>
            <a:r>
              <a:rPr lang="zh-CN" altLang="en-US" sz="3600" dirty="0"/>
              <a:t>号进程 </a:t>
            </a:r>
            <a:r>
              <a:rPr lang="en-US" altLang="zh-CN" sz="3600" dirty="0" err="1"/>
              <a:t>KProcess</a:t>
            </a:r>
            <a:endParaRPr lang="zh-CN" altLang="en-US" sz="3600" dirty="0"/>
          </a:p>
        </p:txBody>
      </p:sp>
      <p:pic>
        <p:nvPicPr>
          <p:cNvPr id="8" name="内容占位符 4">
            <a:extLst>
              <a:ext uri="{FF2B5EF4-FFF2-40B4-BE49-F238E27FC236}">
                <a16:creationId xmlns:a16="http://schemas.microsoft.com/office/drawing/2014/main" id="{571199FE-3914-3C73-E652-35DA385D444A}"/>
              </a:ext>
            </a:extLst>
          </p:cNvPr>
          <p:cNvPicPr>
            <a:picLocks noChangeAspect="1"/>
          </p:cNvPicPr>
          <p:nvPr/>
        </p:nvPicPr>
        <p:blipFill>
          <a:blip r:embed="rId2"/>
          <a:stretch>
            <a:fillRect/>
          </a:stretch>
        </p:blipFill>
        <p:spPr>
          <a:xfrm>
            <a:off x="8002" y="700118"/>
            <a:ext cx="7540279" cy="6113417"/>
          </a:xfrm>
          <a:prstGeom prst="rect">
            <a:avLst/>
          </a:prstGeom>
          <a:noFill/>
          <a:ln>
            <a:noFill/>
          </a:ln>
        </p:spPr>
      </p:pic>
    </p:spTree>
    <p:extLst>
      <p:ext uri="{BB962C8B-B14F-4D97-AF65-F5344CB8AC3E}">
        <p14:creationId xmlns:p14="http://schemas.microsoft.com/office/powerpoint/2010/main" val="271061638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2</a:t>
            </a:r>
            <a:r>
              <a:rPr lang="zh-CN" altLang="en-US" sz="3600" dirty="0"/>
              <a:t>号进程 </a:t>
            </a:r>
            <a:r>
              <a:rPr lang="en-US" altLang="zh-CN" sz="3600" dirty="0" err="1"/>
              <a:t>KProcess</a:t>
            </a:r>
            <a:endParaRPr lang="zh-CN" altLang="en-US" sz="3600" dirty="0"/>
          </a:p>
        </p:txBody>
      </p:sp>
      <p:pic>
        <p:nvPicPr>
          <p:cNvPr id="6" name="内容占位符 4">
            <a:extLst>
              <a:ext uri="{FF2B5EF4-FFF2-40B4-BE49-F238E27FC236}">
                <a16:creationId xmlns:a16="http://schemas.microsoft.com/office/drawing/2014/main" id="{F23433E7-DE9C-0DD5-0516-A72BD9F08748}"/>
              </a:ext>
            </a:extLst>
          </p:cNvPr>
          <p:cNvPicPr>
            <a:picLocks noGrp="1" noChangeAspect="1"/>
          </p:cNvPicPr>
          <p:nvPr>
            <p:ph idx="1"/>
          </p:nvPr>
        </p:nvPicPr>
        <p:blipFill>
          <a:blip r:embed="rId2"/>
          <a:stretch>
            <a:fillRect/>
          </a:stretch>
        </p:blipFill>
        <p:spPr>
          <a:xfrm>
            <a:off x="0" y="693218"/>
            <a:ext cx="9046350" cy="6102387"/>
          </a:xfrm>
        </p:spPr>
      </p:pic>
    </p:spTree>
    <p:extLst>
      <p:ext uri="{BB962C8B-B14F-4D97-AF65-F5344CB8AC3E}">
        <p14:creationId xmlns:p14="http://schemas.microsoft.com/office/powerpoint/2010/main" val="600927312"/>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030742" y="1619404"/>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074120" y="1703801"/>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30" name="Rectangle 18"/>
          <p:cNvSpPr/>
          <p:nvPr/>
        </p:nvSpPr>
        <p:spPr>
          <a:xfrm>
            <a:off x="6385602" y="1619404"/>
            <a:ext cx="5573304"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440273" y="1703801"/>
            <a:ext cx="5518632"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进程控制块</a:t>
            </a:r>
            <a:endParaRPr lang="zh-CN" altLang="en-US" sz="2400" b="1" dirty="0">
              <a:solidFill>
                <a:srgbClr val="FFFFFF"/>
              </a:solidFill>
              <a:latin typeface="微软雅黑"/>
              <a:ea typeface="微软雅黑"/>
            </a:endParaRP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030742" y="3954379"/>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030742" y="403306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44" name="Rectangle 26"/>
          <p:cNvSpPr/>
          <p:nvPr/>
        </p:nvSpPr>
        <p:spPr>
          <a:xfrm>
            <a:off x="6401043" y="3954379"/>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471869" y="405303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Fork</a:t>
            </a:r>
            <a:r>
              <a:rPr lang="zh-CN" altLang="en-US" sz="3733" b="1" dirty="0">
                <a:solidFill>
                  <a:srgbClr val="FFFFFF"/>
                </a:solidFill>
                <a:latin typeface="微软雅黑"/>
                <a:ea typeface="微软雅黑"/>
              </a:rPr>
              <a:t>进程</a:t>
            </a:r>
          </a:p>
        </p:txBody>
      </p:sp>
      <p:sp>
        <p:nvSpPr>
          <p:cNvPr id="6" name="Rectangle 24">
            <a:extLst>
              <a:ext uri="{FF2B5EF4-FFF2-40B4-BE49-F238E27FC236}">
                <a16:creationId xmlns:a16="http://schemas.microsoft.com/office/drawing/2014/main" id="{D17531D4-62F0-CB65-486E-5B9DDFAE43D0}"/>
              </a:ext>
            </a:extLst>
          </p:cNvPr>
          <p:cNvSpPr/>
          <p:nvPr/>
        </p:nvSpPr>
        <p:spPr>
          <a:xfrm>
            <a:off x="5030742" y="5133251"/>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7" name="TextBox 25">
            <a:extLst>
              <a:ext uri="{FF2B5EF4-FFF2-40B4-BE49-F238E27FC236}">
                <a16:creationId xmlns:a16="http://schemas.microsoft.com/office/drawing/2014/main" id="{E804A59A-B264-64E6-DCCD-2EBBC76A41A8}"/>
              </a:ext>
            </a:extLst>
          </p:cNvPr>
          <p:cNvSpPr txBox="1"/>
          <p:nvPr/>
        </p:nvSpPr>
        <p:spPr>
          <a:xfrm>
            <a:off x="5030742" y="521193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04</a:t>
            </a:r>
            <a:endParaRPr lang="zh-CN" altLang="en-US" sz="2667" dirty="0">
              <a:solidFill>
                <a:srgbClr val="FFFFFF"/>
              </a:solidFill>
              <a:latin typeface="Arial Black"/>
            </a:endParaRPr>
          </a:p>
        </p:txBody>
      </p:sp>
      <p:sp>
        <p:nvSpPr>
          <p:cNvPr id="8" name="Rectangle 26">
            <a:extLst>
              <a:ext uri="{FF2B5EF4-FFF2-40B4-BE49-F238E27FC236}">
                <a16:creationId xmlns:a16="http://schemas.microsoft.com/office/drawing/2014/main" id="{6344BA68-DA06-951D-6F63-84FBC5059738}"/>
              </a:ext>
            </a:extLst>
          </p:cNvPr>
          <p:cNvSpPr/>
          <p:nvPr/>
        </p:nvSpPr>
        <p:spPr>
          <a:xfrm>
            <a:off x="6401043" y="5133251"/>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9" name="TextBox 27">
            <a:extLst>
              <a:ext uri="{FF2B5EF4-FFF2-40B4-BE49-F238E27FC236}">
                <a16:creationId xmlns:a16="http://schemas.microsoft.com/office/drawing/2014/main" id="{ED0A6F36-448F-11F6-3EA4-6B1C8DE04522}"/>
              </a:ext>
            </a:extLst>
          </p:cNvPr>
          <p:cNvSpPr txBox="1"/>
          <p:nvPr/>
        </p:nvSpPr>
        <p:spPr>
          <a:xfrm>
            <a:off x="6471869" y="5231906"/>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进程回收</a:t>
            </a:r>
          </a:p>
        </p:txBody>
      </p:sp>
      <p:sp>
        <p:nvSpPr>
          <p:cNvPr id="10" name="Rectangle 24">
            <a:extLst>
              <a:ext uri="{FF2B5EF4-FFF2-40B4-BE49-F238E27FC236}">
                <a16:creationId xmlns:a16="http://schemas.microsoft.com/office/drawing/2014/main" id="{618FF6A6-9F11-A450-C5A5-442A06CF4615}"/>
              </a:ext>
            </a:extLst>
          </p:cNvPr>
          <p:cNvSpPr/>
          <p:nvPr/>
        </p:nvSpPr>
        <p:spPr>
          <a:xfrm>
            <a:off x="5030742" y="2804966"/>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1" name="TextBox 25">
            <a:extLst>
              <a:ext uri="{FF2B5EF4-FFF2-40B4-BE49-F238E27FC236}">
                <a16:creationId xmlns:a16="http://schemas.microsoft.com/office/drawing/2014/main" id="{78C6DD9D-6127-D812-CA3E-566C2319CBAC}"/>
              </a:ext>
            </a:extLst>
          </p:cNvPr>
          <p:cNvSpPr txBox="1"/>
          <p:nvPr/>
        </p:nvSpPr>
        <p:spPr>
          <a:xfrm>
            <a:off x="5030742" y="2883653"/>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12" name="Rectangle 26">
            <a:extLst>
              <a:ext uri="{FF2B5EF4-FFF2-40B4-BE49-F238E27FC236}">
                <a16:creationId xmlns:a16="http://schemas.microsoft.com/office/drawing/2014/main" id="{CF75BFDD-D4B5-1D47-9CD7-323A8AE3F100}"/>
              </a:ext>
            </a:extLst>
          </p:cNvPr>
          <p:cNvSpPr/>
          <p:nvPr/>
        </p:nvSpPr>
        <p:spPr>
          <a:xfrm>
            <a:off x="6401043" y="2804966"/>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13" name="TextBox 27">
            <a:extLst>
              <a:ext uri="{FF2B5EF4-FFF2-40B4-BE49-F238E27FC236}">
                <a16:creationId xmlns:a16="http://schemas.microsoft.com/office/drawing/2014/main" id="{999EB0A3-0E75-339D-57AD-FB6929C0E98A}"/>
              </a:ext>
            </a:extLst>
          </p:cNvPr>
          <p:cNvSpPr txBox="1"/>
          <p:nvPr/>
        </p:nvSpPr>
        <p:spPr>
          <a:xfrm>
            <a:off x="6471869" y="2903621"/>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进程管理</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A6AA0FE-9A92-8C8E-AB4B-B18BBDF48126}"/>
              </a:ext>
            </a:extLst>
          </p:cNvPr>
          <p:cNvPicPr>
            <a:picLocks noGrp="1" noChangeAspect="1"/>
          </p:cNvPicPr>
          <p:nvPr>
            <p:ph idx="1"/>
          </p:nvPr>
        </p:nvPicPr>
        <p:blipFill>
          <a:blip r:embed="rId2"/>
          <a:stretch>
            <a:fillRect/>
          </a:stretch>
        </p:blipFill>
        <p:spPr>
          <a:xfrm>
            <a:off x="49435" y="0"/>
            <a:ext cx="7742820" cy="728341"/>
          </a:xfrm>
        </p:spPr>
      </p:pic>
      <p:pic>
        <p:nvPicPr>
          <p:cNvPr id="7" name="图片 6">
            <a:extLst>
              <a:ext uri="{FF2B5EF4-FFF2-40B4-BE49-F238E27FC236}">
                <a16:creationId xmlns:a16="http://schemas.microsoft.com/office/drawing/2014/main" id="{84FEB6C8-7D98-B508-0824-E25C75603AB0}"/>
              </a:ext>
            </a:extLst>
          </p:cNvPr>
          <p:cNvPicPr>
            <a:picLocks noChangeAspect="1"/>
          </p:cNvPicPr>
          <p:nvPr/>
        </p:nvPicPr>
        <p:blipFill>
          <a:blip r:embed="rId3"/>
          <a:stretch>
            <a:fillRect/>
          </a:stretch>
        </p:blipFill>
        <p:spPr>
          <a:xfrm>
            <a:off x="0" y="728341"/>
            <a:ext cx="8106324" cy="6129659"/>
          </a:xfrm>
          <a:prstGeom prst="rect">
            <a:avLst/>
          </a:prstGeom>
        </p:spPr>
      </p:pic>
    </p:spTree>
    <p:extLst>
      <p:ext uri="{BB962C8B-B14F-4D97-AF65-F5344CB8AC3E}">
        <p14:creationId xmlns:p14="http://schemas.microsoft.com/office/powerpoint/2010/main" val="327505179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EC95F63-B75C-AF13-CACD-81FB27FEB9CD}"/>
              </a:ext>
            </a:extLst>
          </p:cNvPr>
          <p:cNvPicPr>
            <a:picLocks noGrp="1" noChangeAspect="1"/>
          </p:cNvPicPr>
          <p:nvPr>
            <p:ph idx="1"/>
          </p:nvPr>
        </p:nvPicPr>
        <p:blipFill>
          <a:blip r:embed="rId2"/>
          <a:stretch>
            <a:fillRect/>
          </a:stretch>
        </p:blipFill>
        <p:spPr>
          <a:xfrm>
            <a:off x="0" y="0"/>
            <a:ext cx="6809859" cy="6793271"/>
          </a:xfrm>
        </p:spPr>
      </p:pic>
      <p:pic>
        <p:nvPicPr>
          <p:cNvPr id="6" name="图片 5">
            <a:extLst>
              <a:ext uri="{FF2B5EF4-FFF2-40B4-BE49-F238E27FC236}">
                <a16:creationId xmlns:a16="http://schemas.microsoft.com/office/drawing/2014/main" id="{C0912EA3-5BEE-ED19-377F-27BEC25A34FA}"/>
              </a:ext>
            </a:extLst>
          </p:cNvPr>
          <p:cNvPicPr>
            <a:picLocks noChangeAspect="1"/>
          </p:cNvPicPr>
          <p:nvPr/>
        </p:nvPicPr>
        <p:blipFill>
          <a:blip r:embed="rId3"/>
          <a:stretch>
            <a:fillRect/>
          </a:stretch>
        </p:blipFill>
        <p:spPr>
          <a:xfrm>
            <a:off x="6096000" y="4964670"/>
            <a:ext cx="5515093" cy="940072"/>
          </a:xfrm>
          <a:prstGeom prst="rect">
            <a:avLst/>
          </a:prstGeom>
        </p:spPr>
      </p:pic>
      <p:pic>
        <p:nvPicPr>
          <p:cNvPr id="8" name="图片 7">
            <a:extLst>
              <a:ext uri="{FF2B5EF4-FFF2-40B4-BE49-F238E27FC236}">
                <a16:creationId xmlns:a16="http://schemas.microsoft.com/office/drawing/2014/main" id="{93C7F924-6ADB-57B7-EE0D-B124D18E3D34}"/>
              </a:ext>
            </a:extLst>
          </p:cNvPr>
          <p:cNvPicPr>
            <a:picLocks noChangeAspect="1"/>
          </p:cNvPicPr>
          <p:nvPr/>
        </p:nvPicPr>
        <p:blipFill>
          <a:blip r:embed="rId4"/>
          <a:stretch>
            <a:fillRect/>
          </a:stretch>
        </p:blipFill>
        <p:spPr>
          <a:xfrm>
            <a:off x="5822419" y="0"/>
            <a:ext cx="6369581" cy="3628731"/>
          </a:xfrm>
          <a:prstGeom prst="rect">
            <a:avLst/>
          </a:prstGeom>
        </p:spPr>
      </p:pic>
      <p:sp>
        <p:nvSpPr>
          <p:cNvPr id="9" name="文本框 8">
            <a:extLst>
              <a:ext uri="{FF2B5EF4-FFF2-40B4-BE49-F238E27FC236}">
                <a16:creationId xmlns:a16="http://schemas.microsoft.com/office/drawing/2014/main" id="{0103F823-8A0D-08BE-44B8-3B64A64C27DF}"/>
              </a:ext>
            </a:extLst>
          </p:cNvPr>
          <p:cNvSpPr txBox="1"/>
          <p:nvPr/>
        </p:nvSpPr>
        <p:spPr>
          <a:xfrm>
            <a:off x="6260303" y="3973535"/>
            <a:ext cx="5493812" cy="646331"/>
          </a:xfrm>
          <a:prstGeom prst="rect">
            <a:avLst/>
          </a:prstGeom>
          <a:noFill/>
        </p:spPr>
        <p:txBody>
          <a:bodyPr wrap="none" rtlCol="0">
            <a:spAutoFit/>
          </a:bodyPr>
          <a:lstStyle/>
          <a:p>
            <a:r>
              <a:rPr lang="zh-CN" altLang="en-US" dirty="0"/>
              <a:t>所有用户进程共用初始化阶段已经建立的内核页表，</a:t>
            </a:r>
            <a:endParaRPr lang="en-US" altLang="zh-CN" dirty="0"/>
          </a:p>
          <a:p>
            <a:r>
              <a:rPr lang="zh-CN" altLang="en-US" dirty="0"/>
              <a:t>详见</a:t>
            </a:r>
            <a:r>
              <a:rPr lang="en-US" altLang="zh-CN" dirty="0" err="1"/>
              <a:t>OsArchMmuInitPerCPU</a:t>
            </a:r>
            <a:r>
              <a:rPr lang="zh-CN" altLang="en-US" dirty="0"/>
              <a:t>函数</a:t>
            </a:r>
          </a:p>
        </p:txBody>
      </p:sp>
    </p:spTree>
    <p:extLst>
      <p:ext uri="{BB962C8B-B14F-4D97-AF65-F5344CB8AC3E}">
        <p14:creationId xmlns:p14="http://schemas.microsoft.com/office/powerpoint/2010/main" val="300424050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155CF9B2-5BF2-D17B-95C8-21D3489063E7}"/>
              </a:ext>
            </a:extLst>
          </p:cNvPr>
          <p:cNvPicPr>
            <a:picLocks noGrp="1" noChangeAspect="1"/>
          </p:cNvPicPr>
          <p:nvPr>
            <p:ph idx="1"/>
          </p:nvPr>
        </p:nvPicPr>
        <p:blipFill>
          <a:blip r:embed="rId2"/>
          <a:stretch>
            <a:fillRect/>
          </a:stretch>
        </p:blipFill>
        <p:spPr>
          <a:xfrm>
            <a:off x="350285" y="1471864"/>
            <a:ext cx="6505411" cy="3914272"/>
          </a:xfrm>
        </p:spPr>
      </p:pic>
      <p:pic>
        <p:nvPicPr>
          <p:cNvPr id="7" name="图片 6">
            <a:extLst>
              <a:ext uri="{FF2B5EF4-FFF2-40B4-BE49-F238E27FC236}">
                <a16:creationId xmlns:a16="http://schemas.microsoft.com/office/drawing/2014/main" id="{3964167D-C10D-F136-C968-60065B2266F8}"/>
              </a:ext>
            </a:extLst>
          </p:cNvPr>
          <p:cNvPicPr>
            <a:picLocks noChangeAspect="1"/>
          </p:cNvPicPr>
          <p:nvPr/>
        </p:nvPicPr>
        <p:blipFill>
          <a:blip r:embed="rId3"/>
          <a:stretch>
            <a:fillRect/>
          </a:stretch>
        </p:blipFill>
        <p:spPr>
          <a:xfrm>
            <a:off x="7341949" y="1696843"/>
            <a:ext cx="4000781" cy="3464313"/>
          </a:xfrm>
          <a:prstGeom prst="rect">
            <a:avLst/>
          </a:prstGeom>
        </p:spPr>
      </p:pic>
    </p:spTree>
    <p:extLst>
      <p:ext uri="{BB962C8B-B14F-4D97-AF65-F5344CB8AC3E}">
        <p14:creationId xmlns:p14="http://schemas.microsoft.com/office/powerpoint/2010/main" val="2635209964"/>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A786144-6401-DC1D-6853-62A1590F9F00}"/>
              </a:ext>
            </a:extLst>
          </p:cNvPr>
          <p:cNvPicPr>
            <a:picLocks noGrp="1" noChangeAspect="1"/>
          </p:cNvPicPr>
          <p:nvPr>
            <p:ph idx="1"/>
          </p:nvPr>
        </p:nvPicPr>
        <p:blipFill>
          <a:blip r:embed="rId2"/>
          <a:stretch>
            <a:fillRect/>
          </a:stretch>
        </p:blipFill>
        <p:spPr>
          <a:xfrm>
            <a:off x="352260" y="209083"/>
            <a:ext cx="6307506" cy="6439833"/>
          </a:xfrm>
        </p:spPr>
      </p:pic>
      <p:pic>
        <p:nvPicPr>
          <p:cNvPr id="7" name="图片 6">
            <a:extLst>
              <a:ext uri="{FF2B5EF4-FFF2-40B4-BE49-F238E27FC236}">
                <a16:creationId xmlns:a16="http://schemas.microsoft.com/office/drawing/2014/main" id="{9BF6BBC7-E00C-DE45-A166-FE75A2F1BC22}"/>
              </a:ext>
            </a:extLst>
          </p:cNvPr>
          <p:cNvPicPr>
            <a:picLocks noChangeAspect="1"/>
          </p:cNvPicPr>
          <p:nvPr/>
        </p:nvPicPr>
        <p:blipFill>
          <a:blip r:embed="rId3"/>
          <a:stretch>
            <a:fillRect/>
          </a:stretch>
        </p:blipFill>
        <p:spPr>
          <a:xfrm>
            <a:off x="3697076" y="1436329"/>
            <a:ext cx="8142664" cy="1082754"/>
          </a:xfrm>
          <a:prstGeom prst="rect">
            <a:avLst/>
          </a:prstGeom>
        </p:spPr>
      </p:pic>
      <p:pic>
        <p:nvPicPr>
          <p:cNvPr id="9" name="图片 8">
            <a:extLst>
              <a:ext uri="{FF2B5EF4-FFF2-40B4-BE49-F238E27FC236}">
                <a16:creationId xmlns:a16="http://schemas.microsoft.com/office/drawing/2014/main" id="{4C08CF95-C18A-C1BA-6F56-75B17E3BE540}"/>
              </a:ext>
            </a:extLst>
          </p:cNvPr>
          <p:cNvPicPr>
            <a:picLocks noChangeAspect="1"/>
          </p:cNvPicPr>
          <p:nvPr/>
        </p:nvPicPr>
        <p:blipFill>
          <a:blip r:embed="rId4"/>
          <a:stretch>
            <a:fillRect/>
          </a:stretch>
        </p:blipFill>
        <p:spPr>
          <a:xfrm>
            <a:off x="4791887" y="3428999"/>
            <a:ext cx="5660960" cy="895842"/>
          </a:xfrm>
          <a:prstGeom prst="rect">
            <a:avLst/>
          </a:prstGeom>
        </p:spPr>
      </p:pic>
      <p:pic>
        <p:nvPicPr>
          <p:cNvPr id="11" name="图片 10">
            <a:extLst>
              <a:ext uri="{FF2B5EF4-FFF2-40B4-BE49-F238E27FC236}">
                <a16:creationId xmlns:a16="http://schemas.microsoft.com/office/drawing/2014/main" id="{EB5958DD-2632-63CA-06B1-20F54938145B}"/>
              </a:ext>
            </a:extLst>
          </p:cNvPr>
          <p:cNvPicPr>
            <a:picLocks noChangeAspect="1"/>
          </p:cNvPicPr>
          <p:nvPr/>
        </p:nvPicPr>
        <p:blipFill>
          <a:blip r:embed="rId5"/>
          <a:stretch>
            <a:fillRect/>
          </a:stretch>
        </p:blipFill>
        <p:spPr>
          <a:xfrm>
            <a:off x="6374258" y="5075764"/>
            <a:ext cx="3872402" cy="1438321"/>
          </a:xfrm>
          <a:prstGeom prst="rect">
            <a:avLst/>
          </a:prstGeom>
        </p:spPr>
      </p:pic>
    </p:spTree>
    <p:extLst>
      <p:ext uri="{BB962C8B-B14F-4D97-AF65-F5344CB8AC3E}">
        <p14:creationId xmlns:p14="http://schemas.microsoft.com/office/powerpoint/2010/main" val="2077986733"/>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F5FFC705-6201-F474-AAC9-A42E5E50EF49}"/>
              </a:ext>
            </a:extLst>
          </p:cNvPr>
          <p:cNvPicPr>
            <a:picLocks noGrp="1" noChangeAspect="1"/>
          </p:cNvPicPr>
          <p:nvPr>
            <p:ph idx="1"/>
          </p:nvPr>
        </p:nvPicPr>
        <p:blipFill>
          <a:blip r:embed="rId2"/>
          <a:stretch>
            <a:fillRect/>
          </a:stretch>
        </p:blipFill>
        <p:spPr>
          <a:xfrm>
            <a:off x="376076" y="215153"/>
            <a:ext cx="8418472" cy="3675529"/>
          </a:xfrm>
        </p:spPr>
      </p:pic>
      <p:pic>
        <p:nvPicPr>
          <p:cNvPr id="7" name="图片 6">
            <a:extLst>
              <a:ext uri="{FF2B5EF4-FFF2-40B4-BE49-F238E27FC236}">
                <a16:creationId xmlns:a16="http://schemas.microsoft.com/office/drawing/2014/main" id="{2C4D6026-412C-59DC-A01A-DC922D362492}"/>
              </a:ext>
            </a:extLst>
          </p:cNvPr>
          <p:cNvPicPr>
            <a:picLocks noChangeAspect="1"/>
          </p:cNvPicPr>
          <p:nvPr/>
        </p:nvPicPr>
        <p:blipFill>
          <a:blip r:embed="rId3"/>
          <a:stretch>
            <a:fillRect/>
          </a:stretch>
        </p:blipFill>
        <p:spPr>
          <a:xfrm>
            <a:off x="3438828" y="3665578"/>
            <a:ext cx="8483028" cy="2977269"/>
          </a:xfrm>
          <a:prstGeom prst="rect">
            <a:avLst/>
          </a:prstGeom>
        </p:spPr>
      </p:pic>
      <p:sp>
        <p:nvSpPr>
          <p:cNvPr id="8" name="文本框 7">
            <a:extLst>
              <a:ext uri="{FF2B5EF4-FFF2-40B4-BE49-F238E27FC236}">
                <a16:creationId xmlns:a16="http://schemas.microsoft.com/office/drawing/2014/main" id="{B9280071-1729-5F15-3093-5E85CBD3EB12}"/>
              </a:ext>
            </a:extLst>
          </p:cNvPr>
          <p:cNvSpPr txBox="1"/>
          <p:nvPr/>
        </p:nvSpPr>
        <p:spPr>
          <a:xfrm>
            <a:off x="645457" y="4831046"/>
            <a:ext cx="2294965" cy="646331"/>
          </a:xfrm>
          <a:prstGeom prst="rect">
            <a:avLst/>
          </a:prstGeom>
          <a:noFill/>
        </p:spPr>
        <p:txBody>
          <a:bodyPr wrap="square" rtlCol="0">
            <a:spAutoFit/>
          </a:bodyPr>
          <a:lstStyle/>
          <a:p>
            <a:r>
              <a:rPr lang="zh-CN" altLang="en-US" dirty="0"/>
              <a:t>相互配合完成系统全局进程组链表的建立</a:t>
            </a:r>
          </a:p>
        </p:txBody>
      </p:sp>
    </p:spTree>
    <p:extLst>
      <p:ext uri="{BB962C8B-B14F-4D97-AF65-F5344CB8AC3E}">
        <p14:creationId xmlns:p14="http://schemas.microsoft.com/office/powerpoint/2010/main" val="1261951242"/>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id="{A1C8CDA8-D3D9-3B28-4C6C-58B124FC8899}"/>
              </a:ext>
            </a:extLst>
          </p:cNvPr>
          <p:cNvPicPr>
            <a:picLocks noGrp="1" noChangeAspect="1"/>
          </p:cNvPicPr>
          <p:nvPr>
            <p:ph idx="1"/>
          </p:nvPr>
        </p:nvPicPr>
        <p:blipFill>
          <a:blip r:embed="rId2"/>
          <a:stretch>
            <a:fillRect/>
          </a:stretch>
        </p:blipFill>
        <p:spPr>
          <a:xfrm>
            <a:off x="247158" y="145203"/>
            <a:ext cx="7793707" cy="4292326"/>
          </a:xfrm>
          <a:prstGeom prst="rect">
            <a:avLst/>
          </a:prstGeom>
        </p:spPr>
      </p:pic>
      <p:pic>
        <p:nvPicPr>
          <p:cNvPr id="12" name="图片 11">
            <a:extLst>
              <a:ext uri="{FF2B5EF4-FFF2-40B4-BE49-F238E27FC236}">
                <a16:creationId xmlns:a16="http://schemas.microsoft.com/office/drawing/2014/main" id="{B1A4451A-09E6-7A8F-C510-C960D7C50A6C}"/>
              </a:ext>
            </a:extLst>
          </p:cNvPr>
          <p:cNvPicPr>
            <a:picLocks noChangeAspect="1"/>
          </p:cNvPicPr>
          <p:nvPr/>
        </p:nvPicPr>
        <p:blipFill>
          <a:blip r:embed="rId3"/>
          <a:stretch>
            <a:fillRect/>
          </a:stretch>
        </p:blipFill>
        <p:spPr>
          <a:xfrm>
            <a:off x="247159" y="4634498"/>
            <a:ext cx="4728254" cy="918012"/>
          </a:xfrm>
          <a:prstGeom prst="rect">
            <a:avLst/>
          </a:prstGeom>
        </p:spPr>
      </p:pic>
      <p:pic>
        <p:nvPicPr>
          <p:cNvPr id="14" name="图片 13">
            <a:extLst>
              <a:ext uri="{FF2B5EF4-FFF2-40B4-BE49-F238E27FC236}">
                <a16:creationId xmlns:a16="http://schemas.microsoft.com/office/drawing/2014/main" id="{8A85CDCC-FFA2-8AF8-3684-B6748EDCFE11}"/>
              </a:ext>
            </a:extLst>
          </p:cNvPr>
          <p:cNvPicPr>
            <a:picLocks noChangeAspect="1"/>
          </p:cNvPicPr>
          <p:nvPr/>
        </p:nvPicPr>
        <p:blipFill>
          <a:blip r:embed="rId4"/>
          <a:stretch>
            <a:fillRect/>
          </a:stretch>
        </p:blipFill>
        <p:spPr>
          <a:xfrm>
            <a:off x="247157" y="5749478"/>
            <a:ext cx="4639413" cy="918011"/>
          </a:xfrm>
          <a:prstGeom prst="rect">
            <a:avLst/>
          </a:prstGeom>
        </p:spPr>
      </p:pic>
      <p:pic>
        <p:nvPicPr>
          <p:cNvPr id="18" name="图片 17">
            <a:extLst>
              <a:ext uri="{FF2B5EF4-FFF2-40B4-BE49-F238E27FC236}">
                <a16:creationId xmlns:a16="http://schemas.microsoft.com/office/drawing/2014/main" id="{508DE819-C500-733E-86FB-4E9EE7380E7C}"/>
              </a:ext>
            </a:extLst>
          </p:cNvPr>
          <p:cNvPicPr>
            <a:picLocks noChangeAspect="1"/>
          </p:cNvPicPr>
          <p:nvPr/>
        </p:nvPicPr>
        <p:blipFill>
          <a:blip r:embed="rId5"/>
          <a:stretch>
            <a:fillRect/>
          </a:stretch>
        </p:blipFill>
        <p:spPr>
          <a:xfrm>
            <a:off x="5079853" y="4178395"/>
            <a:ext cx="7067322" cy="1460406"/>
          </a:xfrm>
          <a:prstGeom prst="rect">
            <a:avLst/>
          </a:prstGeom>
        </p:spPr>
      </p:pic>
    </p:spTree>
    <p:extLst>
      <p:ext uri="{BB962C8B-B14F-4D97-AF65-F5344CB8AC3E}">
        <p14:creationId xmlns:p14="http://schemas.microsoft.com/office/powerpoint/2010/main" val="122934424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1</a:t>
            </a:r>
            <a:r>
              <a:rPr lang="zh-CN" altLang="en-US" sz="3600" dirty="0"/>
              <a:t>号进程</a:t>
            </a:r>
            <a:r>
              <a:rPr lang="en-US" altLang="zh-CN" sz="3600" dirty="0" err="1"/>
              <a:t>init</a:t>
            </a:r>
            <a:endParaRPr lang="zh-CN" altLang="en-US" sz="3600" dirty="0"/>
          </a:p>
        </p:txBody>
      </p:sp>
      <p:sp>
        <p:nvSpPr>
          <p:cNvPr id="5" name="文本框 4">
            <a:extLst>
              <a:ext uri="{FF2B5EF4-FFF2-40B4-BE49-F238E27FC236}">
                <a16:creationId xmlns:a16="http://schemas.microsoft.com/office/drawing/2014/main" id="{979A1318-6F5C-0B18-08BF-029361BC9194}"/>
              </a:ext>
            </a:extLst>
          </p:cNvPr>
          <p:cNvSpPr txBox="1"/>
          <p:nvPr/>
        </p:nvSpPr>
        <p:spPr>
          <a:xfrm>
            <a:off x="120540" y="859696"/>
            <a:ext cx="10224730" cy="1200329"/>
          </a:xfrm>
          <a:prstGeom prst="rect">
            <a:avLst/>
          </a:prstGeom>
          <a:noFill/>
        </p:spPr>
        <p:txBody>
          <a:bodyPr wrap="square">
            <a:spAutoFit/>
          </a:bodyPr>
          <a:lstStyle/>
          <a:p>
            <a:r>
              <a:rPr lang="en-US" altLang="zh-CN" dirty="0"/>
              <a:t>1</a:t>
            </a:r>
            <a:r>
              <a:rPr lang="zh-CN" altLang="en-US" dirty="0"/>
              <a:t>号进程为用户态的老祖宗。创建过程如下：</a:t>
            </a:r>
            <a:endParaRPr lang="en-US" altLang="zh-CN" dirty="0"/>
          </a:p>
          <a:p>
            <a:r>
              <a:rPr lang="zh-CN" altLang="en-US" dirty="0"/>
              <a:t>第一、它的源头和内核态老祖宗一样都在</a:t>
            </a:r>
            <a:r>
              <a:rPr lang="en-US" altLang="zh-CN" dirty="0" err="1"/>
              <a:t>OsMain</a:t>
            </a:r>
            <a:r>
              <a:rPr lang="zh-CN" altLang="en-US" dirty="0"/>
              <a:t>。</a:t>
            </a:r>
          </a:p>
          <a:p>
            <a:r>
              <a:rPr lang="zh-CN" altLang="en-US" dirty="0"/>
              <a:t>第二、通过创建一个分离模式，优先级为</a:t>
            </a:r>
            <a:r>
              <a:rPr lang="en-US" altLang="zh-CN" dirty="0"/>
              <a:t>10</a:t>
            </a:r>
            <a:r>
              <a:rPr lang="zh-CN" altLang="en-US" dirty="0"/>
              <a:t>的系统任务</a:t>
            </a:r>
            <a:r>
              <a:rPr lang="en-US" altLang="zh-CN" dirty="0" err="1"/>
              <a:t>SystemInit</a:t>
            </a:r>
            <a:r>
              <a:rPr lang="zh-CN" altLang="en-US" dirty="0"/>
              <a:t>，来完成。任务的入口函数 </a:t>
            </a:r>
            <a:r>
              <a:rPr lang="en-US" altLang="zh-CN" dirty="0" err="1"/>
              <a:t>SystemInit</a:t>
            </a:r>
            <a:r>
              <a:rPr lang="en-US" altLang="zh-CN" dirty="0"/>
              <a:t>()</a:t>
            </a:r>
            <a:r>
              <a:rPr lang="zh-CN" altLang="en-US" dirty="0"/>
              <a:t>的实现由平台集成商来指定。</a:t>
            </a:r>
          </a:p>
        </p:txBody>
      </p:sp>
      <p:pic>
        <p:nvPicPr>
          <p:cNvPr id="3" name="图片 2">
            <a:extLst>
              <a:ext uri="{FF2B5EF4-FFF2-40B4-BE49-F238E27FC236}">
                <a16:creationId xmlns:a16="http://schemas.microsoft.com/office/drawing/2014/main" id="{F64E6823-A7AF-D4FC-BAD7-F9144D80800B}"/>
              </a:ext>
            </a:extLst>
          </p:cNvPr>
          <p:cNvPicPr>
            <a:picLocks noChangeAspect="1"/>
          </p:cNvPicPr>
          <p:nvPr/>
        </p:nvPicPr>
        <p:blipFill>
          <a:blip r:embed="rId2"/>
          <a:stretch>
            <a:fillRect/>
          </a:stretch>
        </p:blipFill>
        <p:spPr>
          <a:xfrm>
            <a:off x="7963691" y="5531734"/>
            <a:ext cx="2948164" cy="302141"/>
          </a:xfrm>
          <a:prstGeom prst="rect">
            <a:avLst/>
          </a:prstGeom>
        </p:spPr>
      </p:pic>
      <p:pic>
        <p:nvPicPr>
          <p:cNvPr id="8" name="图片 7">
            <a:extLst>
              <a:ext uri="{FF2B5EF4-FFF2-40B4-BE49-F238E27FC236}">
                <a16:creationId xmlns:a16="http://schemas.microsoft.com/office/drawing/2014/main" id="{7AD8E577-CA2D-A34E-2553-4C63FE44D7E1}"/>
              </a:ext>
            </a:extLst>
          </p:cNvPr>
          <p:cNvPicPr>
            <a:picLocks noChangeAspect="1"/>
          </p:cNvPicPr>
          <p:nvPr/>
        </p:nvPicPr>
        <p:blipFill>
          <a:blip r:embed="rId3"/>
          <a:stretch>
            <a:fillRect/>
          </a:stretch>
        </p:blipFill>
        <p:spPr>
          <a:xfrm>
            <a:off x="463968" y="2060025"/>
            <a:ext cx="5393002" cy="4704028"/>
          </a:xfrm>
          <a:prstGeom prst="rect">
            <a:avLst/>
          </a:prstGeom>
        </p:spPr>
      </p:pic>
      <p:cxnSp>
        <p:nvCxnSpPr>
          <p:cNvPr id="14" name="直接箭头连接符 13">
            <a:extLst>
              <a:ext uri="{FF2B5EF4-FFF2-40B4-BE49-F238E27FC236}">
                <a16:creationId xmlns:a16="http://schemas.microsoft.com/office/drawing/2014/main" id="{A6B1B939-49CF-F49F-C796-D94774F6FF10}"/>
              </a:ext>
            </a:extLst>
          </p:cNvPr>
          <p:cNvCxnSpPr>
            <a:cxnSpLocks/>
          </p:cNvCxnSpPr>
          <p:nvPr/>
        </p:nvCxnSpPr>
        <p:spPr bwMode="auto">
          <a:xfrm>
            <a:off x="2671482" y="2121421"/>
            <a:ext cx="4650173" cy="155614"/>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6" name="直接箭头连接符 15">
            <a:extLst>
              <a:ext uri="{FF2B5EF4-FFF2-40B4-BE49-F238E27FC236}">
                <a16:creationId xmlns:a16="http://schemas.microsoft.com/office/drawing/2014/main" id="{6B6940C6-6233-1F38-080F-79D7CAB94ACE}"/>
              </a:ext>
            </a:extLst>
          </p:cNvPr>
          <p:cNvCxnSpPr>
            <a:cxnSpLocks/>
            <a:stCxn id="3" idx="1"/>
          </p:cNvCxnSpPr>
          <p:nvPr/>
        </p:nvCxnSpPr>
        <p:spPr bwMode="auto">
          <a:xfrm flipH="1">
            <a:off x="5188500" y="5682805"/>
            <a:ext cx="2775191" cy="877805"/>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pic>
        <p:nvPicPr>
          <p:cNvPr id="20" name="图片 19">
            <a:extLst>
              <a:ext uri="{FF2B5EF4-FFF2-40B4-BE49-F238E27FC236}">
                <a16:creationId xmlns:a16="http://schemas.microsoft.com/office/drawing/2014/main" id="{40BCA42D-E2EC-5027-7DC4-3242005C286C}"/>
              </a:ext>
            </a:extLst>
          </p:cNvPr>
          <p:cNvPicPr>
            <a:picLocks noChangeAspect="1"/>
          </p:cNvPicPr>
          <p:nvPr/>
        </p:nvPicPr>
        <p:blipFill>
          <a:blip r:embed="rId4"/>
          <a:stretch>
            <a:fillRect/>
          </a:stretch>
        </p:blipFill>
        <p:spPr>
          <a:xfrm>
            <a:off x="7407969" y="2216453"/>
            <a:ext cx="4059607" cy="1654962"/>
          </a:xfrm>
          <a:prstGeom prst="rect">
            <a:avLst/>
          </a:prstGeom>
        </p:spPr>
      </p:pic>
    </p:spTree>
    <p:extLst>
      <p:ext uri="{BB962C8B-B14F-4D97-AF65-F5344CB8AC3E}">
        <p14:creationId xmlns:p14="http://schemas.microsoft.com/office/powerpoint/2010/main" val="734536980"/>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BF0C7E5A-AF3E-2C7A-EBD0-E80F26CADC59}"/>
              </a:ext>
            </a:extLst>
          </p:cNvPr>
          <p:cNvPicPr>
            <a:picLocks noGrp="1" noChangeAspect="1"/>
          </p:cNvPicPr>
          <p:nvPr>
            <p:ph idx="1"/>
          </p:nvPr>
        </p:nvPicPr>
        <p:blipFill>
          <a:blip r:embed="rId2"/>
          <a:stretch>
            <a:fillRect/>
          </a:stretch>
        </p:blipFill>
        <p:spPr>
          <a:xfrm>
            <a:off x="430303" y="224118"/>
            <a:ext cx="7883377" cy="6314310"/>
          </a:xfrm>
        </p:spPr>
      </p:pic>
    </p:spTree>
    <p:extLst>
      <p:ext uri="{BB962C8B-B14F-4D97-AF65-F5344CB8AC3E}">
        <p14:creationId xmlns:p14="http://schemas.microsoft.com/office/powerpoint/2010/main" val="415548970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1204D837-6707-0C09-ED9D-A2E5428B081C}"/>
              </a:ext>
            </a:extLst>
          </p:cNvPr>
          <p:cNvPicPr>
            <a:picLocks noChangeAspect="1"/>
          </p:cNvPicPr>
          <p:nvPr/>
        </p:nvPicPr>
        <p:blipFill>
          <a:blip r:embed="rId2"/>
          <a:stretch>
            <a:fillRect/>
          </a:stretch>
        </p:blipFill>
        <p:spPr>
          <a:xfrm>
            <a:off x="167337" y="136912"/>
            <a:ext cx="7346047" cy="6584175"/>
          </a:xfrm>
          <a:prstGeom prst="rect">
            <a:avLst/>
          </a:prstGeom>
        </p:spPr>
      </p:pic>
      <p:pic>
        <p:nvPicPr>
          <p:cNvPr id="11" name="图片 10">
            <a:extLst>
              <a:ext uri="{FF2B5EF4-FFF2-40B4-BE49-F238E27FC236}">
                <a16:creationId xmlns:a16="http://schemas.microsoft.com/office/drawing/2014/main" id="{48224EB6-E715-B1CA-4674-986D9C1EB3BC}"/>
              </a:ext>
            </a:extLst>
          </p:cNvPr>
          <p:cNvPicPr>
            <a:picLocks noChangeAspect="1"/>
          </p:cNvPicPr>
          <p:nvPr/>
        </p:nvPicPr>
        <p:blipFill>
          <a:blip r:embed="rId3"/>
          <a:stretch>
            <a:fillRect/>
          </a:stretch>
        </p:blipFill>
        <p:spPr>
          <a:xfrm>
            <a:off x="6464514" y="586247"/>
            <a:ext cx="5494387" cy="1520459"/>
          </a:xfrm>
          <a:prstGeom prst="rect">
            <a:avLst/>
          </a:prstGeom>
        </p:spPr>
      </p:pic>
      <p:sp>
        <p:nvSpPr>
          <p:cNvPr id="2" name="文本框 1">
            <a:extLst>
              <a:ext uri="{FF2B5EF4-FFF2-40B4-BE49-F238E27FC236}">
                <a16:creationId xmlns:a16="http://schemas.microsoft.com/office/drawing/2014/main" id="{87677C98-0720-7865-97C7-E1CBC9EC3B0D}"/>
              </a:ext>
            </a:extLst>
          </p:cNvPr>
          <p:cNvSpPr txBox="1"/>
          <p:nvPr/>
        </p:nvSpPr>
        <p:spPr>
          <a:xfrm>
            <a:off x="7365979" y="2268567"/>
            <a:ext cx="4592922" cy="2862322"/>
          </a:xfrm>
          <a:prstGeom prst="rect">
            <a:avLst/>
          </a:prstGeom>
          <a:noFill/>
        </p:spPr>
        <p:txBody>
          <a:bodyPr wrap="square" rtlCol="0">
            <a:spAutoFit/>
          </a:bodyPr>
          <a:lstStyle/>
          <a:p>
            <a:r>
              <a:rPr lang="zh-CN" altLang="en-US" dirty="0"/>
              <a:t>这里的</a:t>
            </a:r>
            <a:r>
              <a:rPr lang="en-US" altLang="zh-CN" dirty="0"/>
              <a:t>__</a:t>
            </a:r>
            <a:r>
              <a:rPr lang="en-US" altLang="zh-CN" dirty="0" err="1"/>
              <a:t>user_init_load_addr</a:t>
            </a:r>
            <a:r>
              <a:rPr lang="zh-CN" altLang="en-US" dirty="0"/>
              <a:t>也是一个内存虚拟地址，因为内核已经被</a:t>
            </a:r>
            <a:r>
              <a:rPr lang="en-US" altLang="zh-CN" dirty="0"/>
              <a:t>Load</a:t>
            </a:r>
            <a:r>
              <a:rPr lang="zh-CN" altLang="en-US" dirty="0"/>
              <a:t>到内存中，而</a:t>
            </a:r>
            <a:r>
              <a:rPr lang="en-US" altLang="zh-CN" dirty="0" err="1"/>
              <a:t>init</a:t>
            </a:r>
            <a:r>
              <a:rPr lang="zh-CN" altLang="en-US" dirty="0"/>
              <a:t>程序包含在内核中，其地址在内核“链接阶段”确定，并保存在</a:t>
            </a:r>
            <a:r>
              <a:rPr lang="en-US" altLang="zh-CN" dirty="0"/>
              <a:t>__</a:t>
            </a:r>
            <a:r>
              <a:rPr lang="en-US" altLang="zh-CN" dirty="0" err="1"/>
              <a:t>user_init_load_addr</a:t>
            </a:r>
            <a:r>
              <a:rPr lang="zh-CN" altLang="en-US" dirty="0"/>
              <a:t>中，因此此处只是把</a:t>
            </a:r>
            <a:r>
              <a:rPr lang="en-US" altLang="zh-CN" dirty="0" err="1"/>
              <a:t>init</a:t>
            </a:r>
            <a:r>
              <a:rPr lang="zh-CN" altLang="en-US" dirty="0"/>
              <a:t>的代码从该位置复制到刚申请的物理内存页中</a:t>
            </a:r>
            <a:r>
              <a:rPr lang="en-US" altLang="zh-CN" dirty="0" err="1"/>
              <a:t>userText</a:t>
            </a:r>
            <a:r>
              <a:rPr lang="zh-CN" altLang="en-US" dirty="0"/>
              <a:t>为该物理内存的虚拟地址。</a:t>
            </a:r>
            <a:endParaRPr lang="en-US" altLang="zh-CN" dirty="0"/>
          </a:p>
          <a:p>
            <a:endParaRPr lang="en-US" altLang="zh-CN" dirty="0"/>
          </a:p>
          <a:p>
            <a:r>
              <a:rPr lang="zh-CN" altLang="en-US" dirty="0"/>
              <a:t>紧接着，通过</a:t>
            </a:r>
            <a:r>
              <a:rPr lang="en-US" altLang="zh-CN" dirty="0" err="1"/>
              <a:t>LOS_VaddrToPaddrMmap</a:t>
            </a:r>
            <a:r>
              <a:rPr lang="zh-CN" altLang="en-US" dirty="0"/>
              <a:t>函数为这段物理内存建立页表，完成虚实结合。</a:t>
            </a:r>
            <a:endParaRPr lang="en-US" altLang="zh-CN" dirty="0"/>
          </a:p>
        </p:txBody>
      </p:sp>
      <p:cxnSp>
        <p:nvCxnSpPr>
          <p:cNvPr id="4" name="直接箭头连接符 3">
            <a:extLst>
              <a:ext uri="{FF2B5EF4-FFF2-40B4-BE49-F238E27FC236}">
                <a16:creationId xmlns:a16="http://schemas.microsoft.com/office/drawing/2014/main" id="{42FEAE4A-8353-E6B2-2715-9D99C7823E67}"/>
              </a:ext>
            </a:extLst>
          </p:cNvPr>
          <p:cNvCxnSpPr>
            <a:cxnSpLocks/>
          </p:cNvCxnSpPr>
          <p:nvPr/>
        </p:nvCxnSpPr>
        <p:spPr bwMode="auto">
          <a:xfrm flipV="1">
            <a:off x="3191435" y="3428999"/>
            <a:ext cx="4174544" cy="264460"/>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7" name="直接箭头连接符 6">
            <a:extLst>
              <a:ext uri="{FF2B5EF4-FFF2-40B4-BE49-F238E27FC236}">
                <a16:creationId xmlns:a16="http://schemas.microsoft.com/office/drawing/2014/main" id="{A0C0E885-D242-66ED-B7D6-757C68C71A63}"/>
              </a:ext>
            </a:extLst>
          </p:cNvPr>
          <p:cNvCxnSpPr>
            <a:cxnSpLocks/>
          </p:cNvCxnSpPr>
          <p:nvPr/>
        </p:nvCxnSpPr>
        <p:spPr bwMode="auto">
          <a:xfrm>
            <a:off x="2088776" y="4482353"/>
            <a:ext cx="5277203" cy="277906"/>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2542324762"/>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845834B7-7C7B-8CDB-7448-9D0096370253}"/>
              </a:ext>
            </a:extLst>
          </p:cNvPr>
          <p:cNvPicPr>
            <a:picLocks noGrp="1" noChangeAspect="1"/>
          </p:cNvPicPr>
          <p:nvPr>
            <p:ph idx="1"/>
          </p:nvPr>
        </p:nvPicPr>
        <p:blipFill>
          <a:blip r:embed="rId2"/>
          <a:stretch>
            <a:fillRect/>
          </a:stretch>
        </p:blipFill>
        <p:spPr>
          <a:xfrm>
            <a:off x="753019" y="1803044"/>
            <a:ext cx="7391642" cy="3192538"/>
          </a:xfrm>
        </p:spPr>
      </p:pic>
      <p:pic>
        <p:nvPicPr>
          <p:cNvPr id="7" name="图片 6">
            <a:extLst>
              <a:ext uri="{FF2B5EF4-FFF2-40B4-BE49-F238E27FC236}">
                <a16:creationId xmlns:a16="http://schemas.microsoft.com/office/drawing/2014/main" id="{7E69912A-ECF7-EB89-A37A-442FC80BB5B6}"/>
              </a:ext>
            </a:extLst>
          </p:cNvPr>
          <p:cNvPicPr>
            <a:picLocks noChangeAspect="1"/>
          </p:cNvPicPr>
          <p:nvPr/>
        </p:nvPicPr>
        <p:blipFill>
          <a:blip r:embed="rId3"/>
          <a:stretch>
            <a:fillRect/>
          </a:stretch>
        </p:blipFill>
        <p:spPr>
          <a:xfrm>
            <a:off x="753018" y="5125570"/>
            <a:ext cx="6116473" cy="900953"/>
          </a:xfrm>
          <a:prstGeom prst="rect">
            <a:avLst/>
          </a:prstGeom>
        </p:spPr>
      </p:pic>
      <p:pic>
        <p:nvPicPr>
          <p:cNvPr id="9" name="图片 8">
            <a:extLst>
              <a:ext uri="{FF2B5EF4-FFF2-40B4-BE49-F238E27FC236}">
                <a16:creationId xmlns:a16="http://schemas.microsoft.com/office/drawing/2014/main" id="{5969BE57-05C1-F7D5-E2CA-301D5C0B4DC0}"/>
              </a:ext>
            </a:extLst>
          </p:cNvPr>
          <p:cNvPicPr>
            <a:picLocks noChangeAspect="1"/>
          </p:cNvPicPr>
          <p:nvPr/>
        </p:nvPicPr>
        <p:blipFill>
          <a:blip r:embed="rId4"/>
          <a:stretch>
            <a:fillRect/>
          </a:stretch>
        </p:blipFill>
        <p:spPr>
          <a:xfrm>
            <a:off x="753018" y="1027578"/>
            <a:ext cx="9133507" cy="645478"/>
          </a:xfrm>
          <a:prstGeom prst="rect">
            <a:avLst/>
          </a:prstGeom>
        </p:spPr>
      </p:pic>
    </p:spTree>
    <p:extLst>
      <p:ext uri="{BB962C8B-B14F-4D97-AF65-F5344CB8AC3E}">
        <p14:creationId xmlns:p14="http://schemas.microsoft.com/office/powerpoint/2010/main" val="3459824862"/>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70757" y="71360"/>
            <a:ext cx="4151619" cy="685801"/>
          </a:xfrm>
        </p:spPr>
        <p:txBody>
          <a:bodyPr/>
          <a:lstStyle/>
          <a:p>
            <a:r>
              <a:rPr lang="en-US" altLang="zh-CN" sz="3600" dirty="0" err="1"/>
              <a:t>ProcessCB</a:t>
            </a:r>
            <a:r>
              <a:rPr lang="zh-CN" altLang="en-US" sz="3600" dirty="0"/>
              <a:t>数据结构</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272961" y="986877"/>
            <a:ext cx="11646078" cy="369332"/>
          </a:xfrm>
          <a:prstGeom prst="rect">
            <a:avLst/>
          </a:prstGeom>
          <a:noFill/>
        </p:spPr>
        <p:txBody>
          <a:bodyPr wrap="square">
            <a:spAutoFit/>
          </a:bodyPr>
          <a:lstStyle/>
          <a:p>
            <a:r>
              <a:rPr lang="zh-CN" altLang="en-US" b="0" i="0" dirty="0">
                <a:solidFill>
                  <a:srgbClr val="2C3E50"/>
                </a:solidFill>
                <a:effectLst/>
                <a:latin typeface="Georgia Pro" panose="02040502050405020303" pitchFamily="18" charset="0"/>
              </a:rPr>
              <a:t>结构体比较复杂，虽然有注解，但还是不够清晰，没有模块化。我们把它分解成“</a:t>
            </a:r>
            <a:r>
              <a:rPr lang="zh-CN" altLang="en-US" b="1" i="0" dirty="0">
                <a:solidFill>
                  <a:srgbClr val="2C3E50"/>
                </a:solidFill>
                <a:effectLst/>
                <a:latin typeface="Georgia Pro" panose="02040502050405020303" pitchFamily="18" charset="0"/>
              </a:rPr>
              <a:t>六大块”</a:t>
            </a:r>
            <a:r>
              <a:rPr lang="zh-CN" altLang="en-US" b="0" i="0" dirty="0">
                <a:solidFill>
                  <a:srgbClr val="2C3E50"/>
                </a:solidFill>
                <a:effectLst/>
                <a:latin typeface="Georgia Pro" panose="02040502050405020303" pitchFamily="18" charset="0"/>
              </a:rPr>
              <a:t>逐一分析。</a:t>
            </a:r>
            <a:endParaRPr lang="zh-CN" altLang="en-US" dirty="0"/>
          </a:p>
        </p:txBody>
      </p:sp>
      <p:pic>
        <p:nvPicPr>
          <p:cNvPr id="6" name="内容占位符 5">
            <a:extLst>
              <a:ext uri="{FF2B5EF4-FFF2-40B4-BE49-F238E27FC236}">
                <a16:creationId xmlns:a16="http://schemas.microsoft.com/office/drawing/2014/main" id="{9588369D-4F00-7048-B136-1DF507EE9A84}"/>
              </a:ext>
            </a:extLst>
          </p:cNvPr>
          <p:cNvPicPr>
            <a:picLocks noGrp="1" noChangeAspect="1"/>
          </p:cNvPicPr>
          <p:nvPr>
            <p:ph idx="1"/>
          </p:nvPr>
        </p:nvPicPr>
        <p:blipFill>
          <a:blip r:embed="rId2"/>
          <a:stretch>
            <a:fillRect/>
          </a:stretch>
        </p:blipFill>
        <p:spPr>
          <a:xfrm>
            <a:off x="70757" y="1585926"/>
            <a:ext cx="4605400" cy="4698333"/>
          </a:xfrm>
        </p:spPr>
      </p:pic>
      <p:pic>
        <p:nvPicPr>
          <p:cNvPr id="8" name="图片 7">
            <a:extLst>
              <a:ext uri="{FF2B5EF4-FFF2-40B4-BE49-F238E27FC236}">
                <a16:creationId xmlns:a16="http://schemas.microsoft.com/office/drawing/2014/main" id="{808323D4-5D95-8724-F2BD-64460C01EC10}"/>
              </a:ext>
            </a:extLst>
          </p:cNvPr>
          <p:cNvPicPr>
            <a:picLocks noChangeAspect="1"/>
          </p:cNvPicPr>
          <p:nvPr/>
        </p:nvPicPr>
        <p:blipFill>
          <a:blip r:embed="rId3"/>
          <a:stretch>
            <a:fillRect/>
          </a:stretch>
        </p:blipFill>
        <p:spPr>
          <a:xfrm>
            <a:off x="5033297" y="1730506"/>
            <a:ext cx="3982852" cy="4698333"/>
          </a:xfrm>
          <a:prstGeom prst="rect">
            <a:avLst/>
          </a:prstGeom>
        </p:spPr>
      </p:pic>
    </p:spTree>
    <p:extLst>
      <p:ext uri="{BB962C8B-B14F-4D97-AF65-F5344CB8AC3E}">
        <p14:creationId xmlns:p14="http://schemas.microsoft.com/office/powerpoint/2010/main" val="3575850279"/>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D0DF69A-A1FE-DEF5-A8AF-FBB15C787EDF}"/>
              </a:ext>
            </a:extLst>
          </p:cNvPr>
          <p:cNvPicPr>
            <a:picLocks noGrp="1" noChangeAspect="1"/>
          </p:cNvPicPr>
          <p:nvPr>
            <p:ph idx="1"/>
          </p:nvPr>
        </p:nvPicPr>
        <p:blipFill>
          <a:blip r:embed="rId2"/>
          <a:stretch>
            <a:fillRect/>
          </a:stretch>
        </p:blipFill>
        <p:spPr>
          <a:xfrm>
            <a:off x="573136" y="1132674"/>
            <a:ext cx="9916176" cy="4592651"/>
          </a:xfrm>
        </p:spPr>
      </p:pic>
    </p:spTree>
    <p:extLst>
      <p:ext uri="{BB962C8B-B14F-4D97-AF65-F5344CB8AC3E}">
        <p14:creationId xmlns:p14="http://schemas.microsoft.com/office/powerpoint/2010/main" val="532712093"/>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CB8ADD73-0390-9189-59DC-6115415777F9}"/>
              </a:ext>
            </a:extLst>
          </p:cNvPr>
          <p:cNvPicPr>
            <a:picLocks noGrp="1" noChangeAspect="1"/>
          </p:cNvPicPr>
          <p:nvPr>
            <p:ph idx="1"/>
          </p:nvPr>
        </p:nvPicPr>
        <p:blipFill>
          <a:blip r:embed="rId2"/>
          <a:stretch>
            <a:fillRect/>
          </a:stretch>
        </p:blipFill>
        <p:spPr>
          <a:xfrm>
            <a:off x="204548" y="293400"/>
            <a:ext cx="5820391" cy="2431869"/>
          </a:xfrm>
        </p:spPr>
      </p:pic>
      <p:pic>
        <p:nvPicPr>
          <p:cNvPr id="7" name="图片 6">
            <a:extLst>
              <a:ext uri="{FF2B5EF4-FFF2-40B4-BE49-F238E27FC236}">
                <a16:creationId xmlns:a16="http://schemas.microsoft.com/office/drawing/2014/main" id="{69A6C8D9-4592-2D9E-4C29-C90F97CB75EA}"/>
              </a:ext>
            </a:extLst>
          </p:cNvPr>
          <p:cNvPicPr>
            <a:picLocks noChangeAspect="1"/>
          </p:cNvPicPr>
          <p:nvPr/>
        </p:nvPicPr>
        <p:blipFill>
          <a:blip r:embed="rId3"/>
          <a:stretch>
            <a:fillRect/>
          </a:stretch>
        </p:blipFill>
        <p:spPr>
          <a:xfrm>
            <a:off x="204548" y="2916582"/>
            <a:ext cx="6738762" cy="1024833"/>
          </a:xfrm>
          <a:prstGeom prst="rect">
            <a:avLst/>
          </a:prstGeom>
        </p:spPr>
      </p:pic>
      <p:pic>
        <p:nvPicPr>
          <p:cNvPr id="9" name="图片 8">
            <a:extLst>
              <a:ext uri="{FF2B5EF4-FFF2-40B4-BE49-F238E27FC236}">
                <a16:creationId xmlns:a16="http://schemas.microsoft.com/office/drawing/2014/main" id="{7E9FD4B7-87D9-5746-409F-91568A5863A0}"/>
              </a:ext>
            </a:extLst>
          </p:cNvPr>
          <p:cNvPicPr>
            <a:picLocks noChangeAspect="1"/>
          </p:cNvPicPr>
          <p:nvPr/>
        </p:nvPicPr>
        <p:blipFill>
          <a:blip r:embed="rId4"/>
          <a:stretch>
            <a:fillRect/>
          </a:stretch>
        </p:blipFill>
        <p:spPr>
          <a:xfrm>
            <a:off x="4850428" y="1868035"/>
            <a:ext cx="7137024" cy="4696565"/>
          </a:xfrm>
          <a:prstGeom prst="rect">
            <a:avLst/>
          </a:prstGeom>
        </p:spPr>
      </p:pic>
    </p:spTree>
    <p:extLst>
      <p:ext uri="{BB962C8B-B14F-4D97-AF65-F5344CB8AC3E}">
        <p14:creationId xmlns:p14="http://schemas.microsoft.com/office/powerpoint/2010/main" val="3057740170"/>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dirty="0">
                <a:solidFill>
                  <a:srgbClr val="FFFFFF"/>
                </a:solidFill>
                <a:latin typeface="微软雅黑"/>
                <a:ea typeface="微软雅黑"/>
              </a:rPr>
              <a:t>谢谢</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1537575810"/>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0"/>
          <p:cNvSpPr/>
          <p:nvPr/>
        </p:nvSpPr>
        <p:spPr>
          <a:xfrm>
            <a:off x="5007666" y="3843858"/>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051044" y="3928255"/>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30" name="Rectangle 18"/>
          <p:cNvSpPr/>
          <p:nvPr/>
        </p:nvSpPr>
        <p:spPr>
          <a:xfrm>
            <a:off x="6362526" y="3843858"/>
            <a:ext cx="5573304"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417197" y="3928255"/>
            <a:ext cx="5518632"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Fork</a:t>
            </a:r>
            <a:r>
              <a:rPr lang="zh-CN" altLang="en-US" sz="3733" b="1" dirty="0">
                <a:solidFill>
                  <a:srgbClr val="FFFFFF"/>
                </a:solidFill>
                <a:latin typeface="微软雅黑"/>
                <a:ea typeface="微软雅黑"/>
              </a:rPr>
              <a:t>进程</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4976070" y="2653120"/>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4976070" y="2731807"/>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44" name="Rectangle 26"/>
          <p:cNvSpPr/>
          <p:nvPr/>
        </p:nvSpPr>
        <p:spPr>
          <a:xfrm>
            <a:off x="6346371" y="2653120"/>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417197" y="2751775"/>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进程管理</a:t>
            </a:r>
          </a:p>
        </p:txBody>
      </p:sp>
      <p:sp>
        <p:nvSpPr>
          <p:cNvPr id="2" name="Rectangle 24">
            <a:extLst>
              <a:ext uri="{FF2B5EF4-FFF2-40B4-BE49-F238E27FC236}">
                <a16:creationId xmlns:a16="http://schemas.microsoft.com/office/drawing/2014/main" id="{E49E32E7-671D-E437-65A4-A084DDA39C6D}"/>
              </a:ext>
            </a:extLst>
          </p:cNvPr>
          <p:cNvSpPr/>
          <p:nvPr/>
        </p:nvSpPr>
        <p:spPr>
          <a:xfrm>
            <a:off x="4976070" y="151443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 name="TextBox 25">
            <a:extLst>
              <a:ext uri="{FF2B5EF4-FFF2-40B4-BE49-F238E27FC236}">
                <a16:creationId xmlns:a16="http://schemas.microsoft.com/office/drawing/2014/main" id="{A6A52AF5-5128-6A90-16D9-D3C1E8FC6908}"/>
              </a:ext>
            </a:extLst>
          </p:cNvPr>
          <p:cNvSpPr txBox="1"/>
          <p:nvPr/>
        </p:nvSpPr>
        <p:spPr>
          <a:xfrm>
            <a:off x="4976070" y="159312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4" name="Rectangle 26">
            <a:extLst>
              <a:ext uri="{FF2B5EF4-FFF2-40B4-BE49-F238E27FC236}">
                <a16:creationId xmlns:a16="http://schemas.microsoft.com/office/drawing/2014/main" id="{C71E1CCD-FA24-464F-1C0B-1F80A5BA7DB9}"/>
              </a:ext>
            </a:extLst>
          </p:cNvPr>
          <p:cNvSpPr/>
          <p:nvPr/>
        </p:nvSpPr>
        <p:spPr>
          <a:xfrm>
            <a:off x="6346371" y="1514433"/>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5" name="TextBox 27">
            <a:extLst>
              <a:ext uri="{FF2B5EF4-FFF2-40B4-BE49-F238E27FC236}">
                <a16:creationId xmlns:a16="http://schemas.microsoft.com/office/drawing/2014/main" id="{EF3BB603-D6F0-F1B2-F7F2-1A951DB42880}"/>
              </a:ext>
            </a:extLst>
          </p:cNvPr>
          <p:cNvSpPr txBox="1"/>
          <p:nvPr/>
        </p:nvSpPr>
        <p:spPr>
          <a:xfrm>
            <a:off x="6417197" y="1613088"/>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进程控制块</a:t>
            </a:r>
          </a:p>
        </p:txBody>
      </p:sp>
      <p:sp>
        <p:nvSpPr>
          <p:cNvPr id="6" name="Rectangle 24">
            <a:extLst>
              <a:ext uri="{FF2B5EF4-FFF2-40B4-BE49-F238E27FC236}">
                <a16:creationId xmlns:a16="http://schemas.microsoft.com/office/drawing/2014/main" id="{D17531D4-62F0-CB65-486E-5B9DDFAE43D0}"/>
              </a:ext>
            </a:extLst>
          </p:cNvPr>
          <p:cNvSpPr/>
          <p:nvPr/>
        </p:nvSpPr>
        <p:spPr>
          <a:xfrm>
            <a:off x="5030742" y="5133251"/>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7" name="TextBox 25">
            <a:extLst>
              <a:ext uri="{FF2B5EF4-FFF2-40B4-BE49-F238E27FC236}">
                <a16:creationId xmlns:a16="http://schemas.microsoft.com/office/drawing/2014/main" id="{E804A59A-B264-64E6-DCCD-2EBBC76A41A8}"/>
              </a:ext>
            </a:extLst>
          </p:cNvPr>
          <p:cNvSpPr txBox="1"/>
          <p:nvPr/>
        </p:nvSpPr>
        <p:spPr>
          <a:xfrm>
            <a:off x="5030742" y="5211938"/>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04</a:t>
            </a:r>
            <a:endParaRPr lang="zh-CN" altLang="en-US" sz="2667" dirty="0">
              <a:solidFill>
                <a:srgbClr val="FFFFFF"/>
              </a:solidFill>
              <a:latin typeface="Arial Black"/>
            </a:endParaRPr>
          </a:p>
        </p:txBody>
      </p:sp>
      <p:sp>
        <p:nvSpPr>
          <p:cNvPr id="8" name="Rectangle 26">
            <a:extLst>
              <a:ext uri="{FF2B5EF4-FFF2-40B4-BE49-F238E27FC236}">
                <a16:creationId xmlns:a16="http://schemas.microsoft.com/office/drawing/2014/main" id="{6344BA68-DA06-951D-6F63-84FBC5059738}"/>
              </a:ext>
            </a:extLst>
          </p:cNvPr>
          <p:cNvSpPr/>
          <p:nvPr/>
        </p:nvSpPr>
        <p:spPr>
          <a:xfrm>
            <a:off x="6401043" y="5133251"/>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9" name="TextBox 27">
            <a:extLst>
              <a:ext uri="{FF2B5EF4-FFF2-40B4-BE49-F238E27FC236}">
                <a16:creationId xmlns:a16="http://schemas.microsoft.com/office/drawing/2014/main" id="{ED0A6F36-448F-11F6-3EA4-6B1C8DE04522}"/>
              </a:ext>
            </a:extLst>
          </p:cNvPr>
          <p:cNvSpPr txBox="1"/>
          <p:nvPr/>
        </p:nvSpPr>
        <p:spPr>
          <a:xfrm>
            <a:off x="6471869" y="5231906"/>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进程回收</a:t>
            </a:r>
          </a:p>
        </p:txBody>
      </p:sp>
    </p:spTree>
    <p:extLst>
      <p:ext uri="{BB962C8B-B14F-4D97-AF65-F5344CB8AC3E}">
        <p14:creationId xmlns:p14="http://schemas.microsoft.com/office/powerpoint/2010/main" val="1404575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Fork</a:t>
            </a:r>
            <a:r>
              <a:rPr lang="zh-CN" altLang="en-US" sz="3600" dirty="0"/>
              <a:t>进程</a:t>
            </a:r>
          </a:p>
        </p:txBody>
      </p:sp>
      <p:sp>
        <p:nvSpPr>
          <p:cNvPr id="5" name="文本框 4">
            <a:extLst>
              <a:ext uri="{FF2B5EF4-FFF2-40B4-BE49-F238E27FC236}">
                <a16:creationId xmlns:a16="http://schemas.microsoft.com/office/drawing/2014/main" id="{979A1318-6F5C-0B18-08BF-029361BC9194}"/>
              </a:ext>
            </a:extLst>
          </p:cNvPr>
          <p:cNvSpPr txBox="1"/>
          <p:nvPr/>
        </p:nvSpPr>
        <p:spPr>
          <a:xfrm>
            <a:off x="631529" y="1052517"/>
            <a:ext cx="10224730" cy="2862322"/>
          </a:xfrm>
          <a:prstGeom prst="rect">
            <a:avLst/>
          </a:prstGeom>
          <a:noFill/>
        </p:spPr>
        <p:txBody>
          <a:bodyPr wrap="square">
            <a:spAutoFit/>
          </a:bodyPr>
          <a:lstStyle/>
          <a:p>
            <a:r>
              <a:rPr lang="en-US" altLang="zh-CN" dirty="0"/>
              <a:t>Fork</a:t>
            </a:r>
            <a:r>
              <a:rPr lang="zh-CN" altLang="en-US" dirty="0"/>
              <a:t>最大的特点是：</a:t>
            </a:r>
            <a:r>
              <a:rPr lang="zh-CN" altLang="en-US" b="1" dirty="0"/>
              <a:t>一次调用，两次返回</a:t>
            </a:r>
            <a:r>
              <a:rPr lang="zh-CN" altLang="en-US" dirty="0"/>
              <a:t>。这足以颠覆同学们以往对函数的认知，父进程调用一次，父、子进程各返回一次。而且只能通过返回值来判断是哪个进程的返回。</a:t>
            </a:r>
            <a:endParaRPr lang="en-US" altLang="zh-CN" dirty="0"/>
          </a:p>
          <a:p>
            <a:endParaRPr lang="en-US" altLang="zh-CN" dirty="0"/>
          </a:p>
          <a:p>
            <a:r>
              <a:rPr lang="en-US" altLang="zh-CN" dirty="0"/>
              <a:t>fork</a:t>
            </a:r>
            <a:r>
              <a:rPr lang="zh-CN" altLang="en-US" dirty="0"/>
              <a:t>是什么？ 外部如何正确使用它。</a:t>
            </a:r>
            <a:endParaRPr lang="en-US" altLang="zh-CN" dirty="0"/>
          </a:p>
          <a:p>
            <a:endParaRPr lang="zh-CN" altLang="en-US" dirty="0"/>
          </a:p>
          <a:p>
            <a:r>
              <a:rPr lang="zh-CN" altLang="en-US" dirty="0"/>
              <a:t>为什么要用</a:t>
            </a:r>
            <a:r>
              <a:rPr lang="en-US" altLang="zh-CN" dirty="0"/>
              <a:t>fork</a:t>
            </a:r>
            <a:r>
              <a:rPr lang="zh-CN" altLang="en-US" dirty="0"/>
              <a:t>这种设计？ </a:t>
            </a:r>
            <a:r>
              <a:rPr lang="en-US" altLang="zh-CN" dirty="0"/>
              <a:t>fork</a:t>
            </a:r>
            <a:r>
              <a:rPr lang="zh-CN" altLang="en-US" dirty="0"/>
              <a:t>的本质和好处是什么？</a:t>
            </a:r>
          </a:p>
          <a:p>
            <a:endParaRPr lang="en-US" altLang="zh-CN" dirty="0"/>
          </a:p>
          <a:p>
            <a:r>
              <a:rPr lang="zh-CN" altLang="en-US" dirty="0"/>
              <a:t>怎么做到的？ 调用</a:t>
            </a:r>
            <a:r>
              <a:rPr lang="en-US" altLang="zh-CN" dirty="0"/>
              <a:t>fork()</a:t>
            </a:r>
            <a:r>
              <a:rPr lang="zh-CN" altLang="en-US" dirty="0"/>
              <a:t>使得父子进程各返回一次，怎么做到返回两次的，其中到底发生了什么？</a:t>
            </a:r>
          </a:p>
          <a:p>
            <a:endParaRPr lang="en-US" altLang="zh-CN" dirty="0"/>
          </a:p>
          <a:p>
            <a:r>
              <a:rPr lang="zh-CN" altLang="en-US" dirty="0"/>
              <a:t>为什么</a:t>
            </a:r>
            <a:r>
              <a:rPr lang="en-US" altLang="zh-CN" dirty="0" err="1"/>
              <a:t>pid</a:t>
            </a:r>
            <a:r>
              <a:rPr lang="en-US" altLang="zh-CN" dirty="0"/>
              <a:t> = 0 </a:t>
            </a:r>
            <a:r>
              <a:rPr lang="zh-CN" altLang="en-US" dirty="0"/>
              <a:t>代表了是子进程的返回？ 为什么父进程不需要返回 </a:t>
            </a:r>
            <a:r>
              <a:rPr lang="en-US" altLang="zh-CN" dirty="0"/>
              <a:t>0 </a:t>
            </a:r>
            <a:r>
              <a:rPr lang="zh-CN" altLang="en-US" dirty="0"/>
              <a:t>？</a:t>
            </a:r>
          </a:p>
        </p:txBody>
      </p:sp>
    </p:spTree>
    <p:extLst>
      <p:ext uri="{BB962C8B-B14F-4D97-AF65-F5344CB8AC3E}">
        <p14:creationId xmlns:p14="http://schemas.microsoft.com/office/powerpoint/2010/main" val="48668930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Fork</a:t>
            </a:r>
            <a:r>
              <a:rPr lang="zh-CN" altLang="en-US" sz="3600" dirty="0"/>
              <a:t>进程</a:t>
            </a:r>
          </a:p>
        </p:txBody>
      </p:sp>
      <p:sp>
        <p:nvSpPr>
          <p:cNvPr id="5" name="文本框 4">
            <a:extLst>
              <a:ext uri="{FF2B5EF4-FFF2-40B4-BE49-F238E27FC236}">
                <a16:creationId xmlns:a16="http://schemas.microsoft.com/office/drawing/2014/main" id="{979A1318-6F5C-0B18-08BF-029361BC9194}"/>
              </a:ext>
            </a:extLst>
          </p:cNvPr>
          <p:cNvSpPr txBox="1"/>
          <p:nvPr/>
        </p:nvSpPr>
        <p:spPr>
          <a:xfrm>
            <a:off x="553644" y="935244"/>
            <a:ext cx="10224730" cy="369332"/>
          </a:xfrm>
          <a:prstGeom prst="rect">
            <a:avLst/>
          </a:prstGeom>
          <a:noFill/>
        </p:spPr>
        <p:txBody>
          <a:bodyPr wrap="square">
            <a:spAutoFit/>
          </a:bodyPr>
          <a:lstStyle/>
          <a:p>
            <a:r>
              <a:rPr lang="en-US" altLang="zh-CN" dirty="0"/>
              <a:t>fork</a:t>
            </a:r>
            <a:r>
              <a:rPr lang="zh-CN" altLang="en-US" dirty="0"/>
              <a:t>是什么？ 外部如何正确使用它。</a:t>
            </a:r>
            <a:endParaRPr lang="en-US" altLang="zh-CN" dirty="0"/>
          </a:p>
        </p:txBody>
      </p:sp>
      <p:pic>
        <p:nvPicPr>
          <p:cNvPr id="7" name="图片 6">
            <a:extLst>
              <a:ext uri="{FF2B5EF4-FFF2-40B4-BE49-F238E27FC236}">
                <a16:creationId xmlns:a16="http://schemas.microsoft.com/office/drawing/2014/main" id="{E01C5FB7-CBAB-0DF4-16F2-CBA3D1D53DD5}"/>
              </a:ext>
            </a:extLst>
          </p:cNvPr>
          <p:cNvPicPr>
            <a:picLocks noChangeAspect="1"/>
          </p:cNvPicPr>
          <p:nvPr/>
        </p:nvPicPr>
        <p:blipFill>
          <a:blip r:embed="rId2"/>
          <a:stretch>
            <a:fillRect/>
          </a:stretch>
        </p:blipFill>
        <p:spPr>
          <a:xfrm>
            <a:off x="553644" y="1422575"/>
            <a:ext cx="3482642" cy="5303980"/>
          </a:xfrm>
          <a:prstGeom prst="rect">
            <a:avLst/>
          </a:prstGeom>
        </p:spPr>
      </p:pic>
      <p:sp>
        <p:nvSpPr>
          <p:cNvPr id="9" name="文本框 8">
            <a:extLst>
              <a:ext uri="{FF2B5EF4-FFF2-40B4-BE49-F238E27FC236}">
                <a16:creationId xmlns:a16="http://schemas.microsoft.com/office/drawing/2014/main" id="{07AB17E6-35C0-95A2-09DE-13CC975E40E1}"/>
              </a:ext>
            </a:extLst>
          </p:cNvPr>
          <p:cNvSpPr txBox="1"/>
          <p:nvPr/>
        </p:nvSpPr>
        <p:spPr>
          <a:xfrm>
            <a:off x="4923865" y="935244"/>
            <a:ext cx="6172200" cy="3139321"/>
          </a:xfrm>
          <a:prstGeom prst="rect">
            <a:avLst/>
          </a:prstGeom>
          <a:noFill/>
        </p:spPr>
        <p:txBody>
          <a:bodyPr wrap="square">
            <a:spAutoFit/>
          </a:bodyPr>
          <a:lstStyle/>
          <a:p>
            <a:r>
              <a:rPr lang="en-US" altLang="zh-CN" dirty="0" err="1"/>
              <a:t>pid</a:t>
            </a:r>
            <a:r>
              <a:rPr lang="en-US" altLang="zh-CN" dirty="0"/>
              <a:t> &lt; 0 fork </a:t>
            </a:r>
            <a:r>
              <a:rPr lang="zh-CN" altLang="en-US" dirty="0"/>
              <a:t>失败</a:t>
            </a:r>
          </a:p>
          <a:p>
            <a:r>
              <a:rPr lang="en-US" altLang="zh-CN" dirty="0" err="1"/>
              <a:t>pid</a:t>
            </a:r>
            <a:r>
              <a:rPr lang="en-US" altLang="zh-CN" dirty="0"/>
              <a:t> == 0 fork</a:t>
            </a:r>
            <a:r>
              <a:rPr lang="zh-CN" altLang="en-US" dirty="0"/>
              <a:t>成功，是子进程的返回</a:t>
            </a:r>
          </a:p>
          <a:p>
            <a:r>
              <a:rPr lang="en-US" altLang="zh-CN" dirty="0" err="1"/>
              <a:t>pid</a:t>
            </a:r>
            <a:r>
              <a:rPr lang="en-US" altLang="zh-CN" dirty="0"/>
              <a:t> &gt; 0 fork</a:t>
            </a:r>
            <a:r>
              <a:rPr lang="zh-CN" altLang="en-US" dirty="0"/>
              <a:t>成功，是父进程的返回</a:t>
            </a:r>
          </a:p>
          <a:p>
            <a:r>
              <a:rPr lang="en-US" altLang="zh-CN" dirty="0"/>
              <a:t>fork</a:t>
            </a:r>
            <a:r>
              <a:rPr lang="zh-CN" altLang="en-US" dirty="0"/>
              <a:t>的返回值这样规定是有道理的。</a:t>
            </a:r>
            <a:r>
              <a:rPr lang="en-US" altLang="zh-CN" dirty="0"/>
              <a:t>fork</a:t>
            </a:r>
            <a:r>
              <a:rPr lang="zh-CN" altLang="en-US" dirty="0"/>
              <a:t>在子进程中返回</a:t>
            </a:r>
            <a:r>
              <a:rPr lang="en-US" altLang="zh-CN" dirty="0"/>
              <a:t>0</a:t>
            </a:r>
            <a:r>
              <a:rPr lang="zh-CN" altLang="en-US" dirty="0"/>
              <a:t>，子进程仍可以调用</a:t>
            </a:r>
            <a:r>
              <a:rPr lang="en-US" altLang="zh-CN" dirty="0" err="1"/>
              <a:t>getpid</a:t>
            </a:r>
            <a:r>
              <a:rPr lang="zh-CN" altLang="en-US" dirty="0"/>
              <a:t>函数得到自己的进程</a:t>
            </a:r>
            <a:r>
              <a:rPr lang="en-US" altLang="zh-CN" dirty="0"/>
              <a:t>id</a:t>
            </a:r>
            <a:r>
              <a:rPr lang="zh-CN" altLang="en-US" dirty="0"/>
              <a:t>，也可以调用</a:t>
            </a:r>
            <a:r>
              <a:rPr lang="en-US" altLang="zh-CN" dirty="0" err="1"/>
              <a:t>getppid</a:t>
            </a:r>
            <a:r>
              <a:rPr lang="zh-CN" altLang="en-US" dirty="0"/>
              <a:t>函数得到父进程的</a:t>
            </a:r>
            <a:r>
              <a:rPr lang="en-US" altLang="zh-CN" dirty="0"/>
              <a:t>id</a:t>
            </a:r>
            <a:r>
              <a:rPr lang="zh-CN" altLang="en-US" dirty="0"/>
              <a:t>。在父进程中用</a:t>
            </a:r>
            <a:r>
              <a:rPr lang="en-US" altLang="zh-CN" dirty="0" err="1"/>
              <a:t>getpid</a:t>
            </a:r>
            <a:r>
              <a:rPr lang="zh-CN" altLang="en-US" dirty="0"/>
              <a:t>可以得到自己的进程</a:t>
            </a:r>
            <a:r>
              <a:rPr lang="en-US" altLang="zh-CN" dirty="0"/>
              <a:t>id</a:t>
            </a:r>
            <a:r>
              <a:rPr lang="zh-CN" altLang="en-US" dirty="0"/>
              <a:t>，然而要想得到子进程的</a:t>
            </a:r>
            <a:r>
              <a:rPr lang="en-US" altLang="zh-CN" dirty="0"/>
              <a:t>id</a:t>
            </a:r>
            <a:r>
              <a:rPr lang="zh-CN" altLang="en-US" dirty="0"/>
              <a:t>，只有将</a:t>
            </a:r>
            <a:r>
              <a:rPr lang="en-US" altLang="zh-CN" dirty="0"/>
              <a:t>fork</a:t>
            </a:r>
            <a:r>
              <a:rPr lang="zh-CN" altLang="en-US" dirty="0"/>
              <a:t>的返回值记录下来，别无它法。</a:t>
            </a:r>
          </a:p>
          <a:p>
            <a:r>
              <a:rPr lang="zh-CN" altLang="en-US" dirty="0"/>
              <a:t>子进程并没有真正执行</a:t>
            </a:r>
            <a:r>
              <a:rPr lang="en-US" altLang="zh-CN" dirty="0"/>
              <a:t>fork()</a:t>
            </a:r>
            <a:r>
              <a:rPr lang="zh-CN" altLang="en-US" dirty="0"/>
              <a:t>，而是内核用了一个很巧妙的方法获得了返回值，并且将返回值硬生生的改写成了</a:t>
            </a:r>
            <a:r>
              <a:rPr lang="en-US" altLang="zh-CN" dirty="0"/>
              <a:t>0</a:t>
            </a:r>
            <a:r>
              <a:rPr lang="zh-CN" altLang="en-US" dirty="0"/>
              <a:t>，这是笔者认为</a:t>
            </a:r>
            <a:r>
              <a:rPr lang="en-US" altLang="zh-CN" dirty="0"/>
              <a:t>fork</a:t>
            </a:r>
            <a:r>
              <a:rPr lang="zh-CN" altLang="en-US" dirty="0"/>
              <a:t>的实现最精彩的部分。</a:t>
            </a:r>
          </a:p>
        </p:txBody>
      </p:sp>
      <p:pic>
        <p:nvPicPr>
          <p:cNvPr id="11" name="图片 10">
            <a:extLst>
              <a:ext uri="{FF2B5EF4-FFF2-40B4-BE49-F238E27FC236}">
                <a16:creationId xmlns:a16="http://schemas.microsoft.com/office/drawing/2014/main" id="{4A290960-4535-B1A9-E3D8-4C16BC25A633}"/>
              </a:ext>
            </a:extLst>
          </p:cNvPr>
          <p:cNvPicPr>
            <a:picLocks noChangeAspect="1"/>
          </p:cNvPicPr>
          <p:nvPr/>
        </p:nvPicPr>
        <p:blipFill>
          <a:blip r:embed="rId3"/>
          <a:stretch>
            <a:fillRect/>
          </a:stretch>
        </p:blipFill>
        <p:spPr>
          <a:xfrm>
            <a:off x="5040407" y="4252648"/>
            <a:ext cx="1912786" cy="2263336"/>
          </a:xfrm>
          <a:prstGeom prst="rect">
            <a:avLst/>
          </a:prstGeom>
        </p:spPr>
      </p:pic>
    </p:spTree>
    <p:extLst>
      <p:ext uri="{BB962C8B-B14F-4D97-AF65-F5344CB8AC3E}">
        <p14:creationId xmlns:p14="http://schemas.microsoft.com/office/powerpoint/2010/main" val="2822977338"/>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Fork</a:t>
            </a:r>
            <a:r>
              <a:rPr lang="zh-CN" altLang="en-US" sz="3600" dirty="0"/>
              <a:t>进程</a:t>
            </a:r>
          </a:p>
        </p:txBody>
      </p:sp>
      <p:sp>
        <p:nvSpPr>
          <p:cNvPr id="5" name="文本框 4">
            <a:extLst>
              <a:ext uri="{FF2B5EF4-FFF2-40B4-BE49-F238E27FC236}">
                <a16:creationId xmlns:a16="http://schemas.microsoft.com/office/drawing/2014/main" id="{979A1318-6F5C-0B18-08BF-029361BC9194}"/>
              </a:ext>
            </a:extLst>
          </p:cNvPr>
          <p:cNvSpPr txBox="1"/>
          <p:nvPr/>
        </p:nvSpPr>
        <p:spPr>
          <a:xfrm>
            <a:off x="553644" y="935244"/>
            <a:ext cx="10224730" cy="369332"/>
          </a:xfrm>
          <a:prstGeom prst="rect">
            <a:avLst/>
          </a:prstGeom>
          <a:noFill/>
        </p:spPr>
        <p:txBody>
          <a:bodyPr wrap="square">
            <a:spAutoFit/>
          </a:bodyPr>
          <a:lstStyle/>
          <a:p>
            <a:r>
              <a:rPr lang="zh-CN" altLang="en-US"/>
              <a:t>这个程序的运行过程如下图所示</a:t>
            </a:r>
            <a:endParaRPr lang="en-US" altLang="zh-CN" dirty="0"/>
          </a:p>
        </p:txBody>
      </p:sp>
      <p:pic>
        <p:nvPicPr>
          <p:cNvPr id="22530" name="Picture 2">
            <a:extLst>
              <a:ext uri="{FF2B5EF4-FFF2-40B4-BE49-F238E27FC236}">
                <a16:creationId xmlns:a16="http://schemas.microsoft.com/office/drawing/2014/main" id="{CBD13871-8952-FA1C-1179-B77C10ECD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21" y="1978119"/>
            <a:ext cx="5600700"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9890CFA-3CC9-3202-9D66-FD16B1512B74}"/>
              </a:ext>
            </a:extLst>
          </p:cNvPr>
          <p:cNvSpPr txBox="1"/>
          <p:nvPr/>
        </p:nvSpPr>
        <p:spPr>
          <a:xfrm>
            <a:off x="5909983" y="1017564"/>
            <a:ext cx="6172200" cy="5078313"/>
          </a:xfrm>
          <a:prstGeom prst="rect">
            <a:avLst/>
          </a:prstGeom>
          <a:noFill/>
        </p:spPr>
        <p:txBody>
          <a:bodyPr wrap="square">
            <a:spAutoFit/>
          </a:bodyPr>
          <a:lstStyle/>
          <a:p>
            <a:r>
              <a:rPr lang="en-US" altLang="zh-CN" dirty="0"/>
              <a:t>fork() </a:t>
            </a:r>
            <a:r>
              <a:rPr lang="zh-CN" altLang="en-US" dirty="0"/>
              <a:t>是一个系统调用，因此会切换到</a:t>
            </a:r>
            <a:r>
              <a:rPr lang="en-US" altLang="zh-CN" dirty="0"/>
              <a:t>SVC</a:t>
            </a:r>
            <a:r>
              <a:rPr lang="zh-CN" altLang="en-US" dirty="0"/>
              <a:t>模式运行。在</a:t>
            </a:r>
            <a:r>
              <a:rPr lang="en-US" altLang="zh-CN" dirty="0"/>
              <a:t>SVC</a:t>
            </a:r>
            <a:r>
              <a:rPr lang="zh-CN" altLang="en-US" dirty="0"/>
              <a:t>栈中父进程复制出一个子进程，父进程和子进程的</a:t>
            </a:r>
            <a:r>
              <a:rPr lang="en-US" altLang="zh-CN" dirty="0"/>
              <a:t>PCB</a:t>
            </a:r>
            <a:r>
              <a:rPr lang="zh-CN" altLang="en-US" dirty="0"/>
              <a:t>信息相同，用户态代码和数据也相同。</a:t>
            </a:r>
          </a:p>
          <a:p>
            <a:endParaRPr lang="zh-CN" altLang="en-US" dirty="0"/>
          </a:p>
          <a:p>
            <a:r>
              <a:rPr lang="zh-CN" altLang="en-US" dirty="0"/>
              <a:t>从案例的执行上可以看出，</a:t>
            </a:r>
            <a:r>
              <a:rPr lang="en-US" altLang="zh-CN" dirty="0"/>
              <a:t>fork </a:t>
            </a:r>
            <a:r>
              <a:rPr lang="zh-CN" altLang="en-US" dirty="0"/>
              <a:t>之后的代码父子进程都会执行，即代码段指向</a:t>
            </a:r>
            <a:r>
              <a:rPr lang="en-US" altLang="zh-CN" dirty="0"/>
              <a:t>(PC</a:t>
            </a:r>
            <a:r>
              <a:rPr lang="zh-CN" altLang="en-US" dirty="0"/>
              <a:t>寄存器</a:t>
            </a:r>
            <a:r>
              <a:rPr lang="en-US" altLang="zh-CN" dirty="0"/>
              <a:t>)</a:t>
            </a:r>
            <a:r>
              <a:rPr lang="zh-CN" altLang="en-US" dirty="0"/>
              <a:t>是一样的。实际上</a:t>
            </a:r>
            <a:r>
              <a:rPr lang="en-US" altLang="zh-CN" dirty="0"/>
              <a:t>fork</a:t>
            </a:r>
            <a:r>
              <a:rPr lang="zh-CN" altLang="en-US" dirty="0"/>
              <a:t>只被父进程调用了一次，子进程并没有执行</a:t>
            </a:r>
            <a:r>
              <a:rPr lang="en-US" altLang="zh-CN" dirty="0"/>
              <a:t>fork</a:t>
            </a:r>
            <a:r>
              <a:rPr lang="zh-CN" altLang="en-US" dirty="0"/>
              <a:t>函数，但是却获得了一个返回值，</a:t>
            </a:r>
            <a:r>
              <a:rPr lang="en-US" altLang="zh-CN" dirty="0" err="1"/>
              <a:t>pid</a:t>
            </a:r>
            <a:r>
              <a:rPr lang="en-US" altLang="zh-CN" dirty="0"/>
              <a:t> == 0</a:t>
            </a:r>
            <a:r>
              <a:rPr lang="zh-CN" altLang="en-US" dirty="0"/>
              <a:t>，这个非常重要。这是本篇说明的重点。</a:t>
            </a:r>
          </a:p>
          <a:p>
            <a:endParaRPr lang="zh-CN" altLang="en-US" dirty="0"/>
          </a:p>
          <a:p>
            <a:r>
              <a:rPr lang="zh-CN" altLang="en-US" dirty="0"/>
              <a:t>从执行结果上看，父进程打印了三次</a:t>
            </a:r>
            <a:r>
              <a:rPr lang="en-US" altLang="zh-CN" dirty="0"/>
              <a:t>(This is the parent)</a:t>
            </a:r>
            <a:r>
              <a:rPr lang="zh-CN" altLang="en-US" dirty="0"/>
              <a:t>，因为 </a:t>
            </a:r>
            <a:r>
              <a:rPr lang="en-US" altLang="zh-CN" dirty="0"/>
              <a:t>n = 3</a:t>
            </a:r>
            <a:r>
              <a:rPr lang="zh-CN" altLang="en-US" dirty="0"/>
              <a:t>。 子进程打印了六次</a:t>
            </a:r>
            <a:r>
              <a:rPr lang="en-US" altLang="zh-CN" dirty="0"/>
              <a:t>(This is the child)</a:t>
            </a:r>
            <a:r>
              <a:rPr lang="zh-CN" altLang="en-US" dirty="0"/>
              <a:t>，因为</a:t>
            </a:r>
            <a:r>
              <a:rPr lang="en-US" altLang="zh-CN" dirty="0"/>
              <a:t>n=6</a:t>
            </a:r>
            <a:r>
              <a:rPr lang="zh-CN" altLang="en-US" dirty="0"/>
              <a:t>。子进程是从</a:t>
            </a:r>
            <a:r>
              <a:rPr lang="en-US" altLang="zh-CN" dirty="0" err="1"/>
              <a:t>pid</a:t>
            </a:r>
            <a:r>
              <a:rPr lang="en-US" altLang="zh-CN" dirty="0"/>
              <a:t> = fork() </a:t>
            </a:r>
            <a:r>
              <a:rPr lang="zh-CN" altLang="en-US" dirty="0"/>
              <a:t>后开始执行的，按理它不会在新任务栈中出现这些变量，而实际上后面又能顺利的使用这些变量，说明父进程当前任务的用户态的数据也复制了一份给子进程的新任务栈中。</a:t>
            </a:r>
          </a:p>
          <a:p>
            <a:endParaRPr lang="zh-CN" altLang="en-US" dirty="0"/>
          </a:p>
          <a:p>
            <a:endParaRPr lang="zh-CN" altLang="en-US" dirty="0"/>
          </a:p>
        </p:txBody>
      </p:sp>
    </p:spTree>
    <p:extLst>
      <p:ext uri="{BB962C8B-B14F-4D97-AF65-F5344CB8AC3E}">
        <p14:creationId xmlns:p14="http://schemas.microsoft.com/office/powerpoint/2010/main" val="1781760975"/>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Fork</a:t>
            </a:r>
            <a:r>
              <a:rPr lang="zh-CN" altLang="en-US" sz="3600" dirty="0"/>
              <a:t>进程</a:t>
            </a:r>
          </a:p>
        </p:txBody>
      </p:sp>
      <p:sp>
        <p:nvSpPr>
          <p:cNvPr id="5" name="文本框 4">
            <a:extLst>
              <a:ext uri="{FF2B5EF4-FFF2-40B4-BE49-F238E27FC236}">
                <a16:creationId xmlns:a16="http://schemas.microsoft.com/office/drawing/2014/main" id="{979A1318-6F5C-0B18-08BF-029361BC9194}"/>
              </a:ext>
            </a:extLst>
          </p:cNvPr>
          <p:cNvSpPr txBox="1"/>
          <p:nvPr/>
        </p:nvSpPr>
        <p:spPr>
          <a:xfrm>
            <a:off x="553644" y="935244"/>
            <a:ext cx="10224730" cy="369332"/>
          </a:xfrm>
          <a:prstGeom prst="rect">
            <a:avLst/>
          </a:prstGeom>
          <a:noFill/>
        </p:spPr>
        <p:txBody>
          <a:bodyPr wrap="square">
            <a:spAutoFit/>
          </a:bodyPr>
          <a:lstStyle/>
          <a:p>
            <a:r>
              <a:rPr lang="zh-CN" altLang="en-US"/>
              <a:t>这个程序的运行过程如下图所示</a:t>
            </a:r>
            <a:endParaRPr lang="en-US" altLang="zh-CN" dirty="0"/>
          </a:p>
        </p:txBody>
      </p:sp>
      <p:pic>
        <p:nvPicPr>
          <p:cNvPr id="22530" name="Picture 2">
            <a:extLst>
              <a:ext uri="{FF2B5EF4-FFF2-40B4-BE49-F238E27FC236}">
                <a16:creationId xmlns:a16="http://schemas.microsoft.com/office/drawing/2014/main" id="{CBD13871-8952-FA1C-1179-B77C10ECDE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721" y="1978119"/>
            <a:ext cx="5600700" cy="376237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9890CFA-3CC9-3202-9D66-FD16B1512B74}"/>
              </a:ext>
            </a:extLst>
          </p:cNvPr>
          <p:cNvSpPr txBox="1"/>
          <p:nvPr/>
        </p:nvSpPr>
        <p:spPr>
          <a:xfrm>
            <a:off x="5909983" y="1017564"/>
            <a:ext cx="6172200" cy="4524315"/>
          </a:xfrm>
          <a:prstGeom prst="rect">
            <a:avLst/>
          </a:prstGeom>
          <a:noFill/>
        </p:spPr>
        <p:txBody>
          <a:bodyPr wrap="square">
            <a:spAutoFit/>
          </a:bodyPr>
          <a:lstStyle/>
          <a:p>
            <a:r>
              <a:rPr lang="zh-CN" altLang="en-US" dirty="0"/>
              <a:t>被</a:t>
            </a:r>
            <a:r>
              <a:rPr lang="en-US" altLang="zh-CN" dirty="0"/>
              <a:t>fork</a:t>
            </a:r>
            <a:r>
              <a:rPr lang="zh-CN" altLang="en-US" dirty="0"/>
              <a:t>成功的子进程跑的首条代码指令是 </a:t>
            </a:r>
            <a:r>
              <a:rPr lang="en-US" altLang="zh-CN" dirty="0" err="1"/>
              <a:t>pid</a:t>
            </a:r>
            <a:r>
              <a:rPr lang="en-US" altLang="zh-CN" dirty="0"/>
              <a:t> = 0</a:t>
            </a:r>
            <a:r>
              <a:rPr lang="zh-CN" altLang="en-US" dirty="0"/>
              <a:t>，这里的</a:t>
            </a:r>
            <a:r>
              <a:rPr lang="en-US" altLang="zh-CN" dirty="0"/>
              <a:t>0</a:t>
            </a:r>
            <a:r>
              <a:rPr lang="zh-CN" altLang="en-US" dirty="0"/>
              <a:t>是返回值，存放在</a:t>
            </a:r>
            <a:r>
              <a:rPr lang="en-US" altLang="zh-CN" dirty="0"/>
              <a:t>R0</a:t>
            </a:r>
            <a:r>
              <a:rPr lang="zh-CN" altLang="en-US" dirty="0"/>
              <a:t>寄存器中。说明父进程的任务上下文也进行了一次拷贝，父进程从内核态回到用户态时恢复的上下文和子进程的任务上下文是一样的，即 </a:t>
            </a:r>
            <a:r>
              <a:rPr lang="en-US" altLang="zh-CN" dirty="0"/>
              <a:t>PC</a:t>
            </a:r>
            <a:r>
              <a:rPr lang="zh-CN" altLang="en-US" dirty="0"/>
              <a:t>寄存器指向是一样的，如此才能确保在代码段相同的位置执行。</a:t>
            </a:r>
          </a:p>
          <a:p>
            <a:endParaRPr lang="zh-CN" altLang="en-US" dirty="0"/>
          </a:p>
          <a:p>
            <a:r>
              <a:rPr lang="zh-CN" altLang="en-US" dirty="0"/>
              <a:t>执行</a:t>
            </a:r>
            <a:r>
              <a:rPr lang="en-US" altLang="zh-CN" dirty="0"/>
              <a:t>./</a:t>
            </a:r>
            <a:r>
              <a:rPr lang="en-US" altLang="zh-CN" dirty="0" err="1"/>
              <a:t>a.out</a:t>
            </a:r>
            <a:r>
              <a:rPr lang="zh-CN" altLang="en-US" dirty="0"/>
              <a:t>后 第一条打印的是</a:t>
            </a:r>
            <a:r>
              <a:rPr lang="en-US" altLang="zh-CN" dirty="0"/>
              <a:t>This is the child</a:t>
            </a:r>
            <a:r>
              <a:rPr lang="zh-CN" altLang="en-US" dirty="0"/>
              <a:t>说明 </a:t>
            </a:r>
            <a:r>
              <a:rPr lang="en-US" altLang="zh-CN" dirty="0"/>
              <a:t>fork()</a:t>
            </a:r>
            <a:r>
              <a:rPr lang="zh-CN" altLang="en-US" dirty="0"/>
              <a:t>中发生了一次调度，</a:t>
            </a:r>
            <a:r>
              <a:rPr lang="en-US" altLang="zh-CN" dirty="0"/>
              <a:t>CPU</a:t>
            </a:r>
            <a:r>
              <a:rPr lang="zh-CN" altLang="en-US" dirty="0"/>
              <a:t>切到了子进程的任务执行，</a:t>
            </a:r>
            <a:r>
              <a:rPr lang="en-US" altLang="zh-CN" dirty="0"/>
              <a:t>sleep(1)</a:t>
            </a:r>
            <a:r>
              <a:rPr lang="zh-CN" altLang="en-US" dirty="0"/>
              <a:t>的本质是任务主动放弃</a:t>
            </a:r>
            <a:r>
              <a:rPr lang="en-US" altLang="zh-CN" dirty="0"/>
              <a:t>CPU</a:t>
            </a:r>
            <a:r>
              <a:rPr lang="zh-CN" altLang="en-US" dirty="0"/>
              <a:t>的使用权，将自己挂入任务等待链表，由此发生一次任务调度，</a:t>
            </a:r>
            <a:r>
              <a:rPr lang="en-US" altLang="zh-CN" dirty="0"/>
              <a:t>CPU</a:t>
            </a:r>
            <a:r>
              <a:rPr lang="zh-CN" altLang="en-US" dirty="0"/>
              <a:t>切到父进程执行，才有了打印第二条的</a:t>
            </a:r>
            <a:r>
              <a:rPr lang="en-US" altLang="zh-CN" dirty="0"/>
              <a:t>This is the parent</a:t>
            </a:r>
            <a:r>
              <a:rPr lang="zh-CN" altLang="en-US" dirty="0"/>
              <a:t>，父进程的</a:t>
            </a:r>
            <a:r>
              <a:rPr lang="en-US" altLang="zh-CN" dirty="0"/>
              <a:t>sleep(1)</a:t>
            </a:r>
            <a:r>
              <a:rPr lang="zh-CN" altLang="en-US" dirty="0"/>
              <a:t>又切到子进程如此往返，直到 </a:t>
            </a:r>
            <a:r>
              <a:rPr lang="en-US" altLang="zh-CN" dirty="0"/>
              <a:t>n = 0</a:t>
            </a:r>
            <a:r>
              <a:rPr lang="zh-CN" altLang="en-US" dirty="0"/>
              <a:t>， 结束父子进程。</a:t>
            </a:r>
          </a:p>
          <a:p>
            <a:endParaRPr lang="zh-CN" altLang="en-US" dirty="0"/>
          </a:p>
          <a:p>
            <a:r>
              <a:rPr lang="zh-CN" altLang="en-US" dirty="0"/>
              <a:t>但这个例子只是</a:t>
            </a:r>
            <a:r>
              <a:rPr lang="en-US" altLang="zh-CN" dirty="0"/>
              <a:t>fork</a:t>
            </a:r>
            <a:r>
              <a:rPr lang="zh-CN" altLang="en-US" dirty="0"/>
              <a:t>是什么的使用说明书，并猜测其中做了些什么，并没有说明为什么要这样做和代码是怎么实现的。 正式结合鸿蒙的源码说清楚为什么和怎么做这两个问题？</a:t>
            </a:r>
          </a:p>
        </p:txBody>
      </p:sp>
    </p:spTree>
    <p:extLst>
      <p:ext uri="{BB962C8B-B14F-4D97-AF65-F5344CB8AC3E}">
        <p14:creationId xmlns:p14="http://schemas.microsoft.com/office/powerpoint/2010/main" val="2431106384"/>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Fork</a:t>
            </a:r>
            <a:r>
              <a:rPr lang="zh-CN" altLang="en-US" sz="3600" dirty="0"/>
              <a:t>进程</a:t>
            </a:r>
          </a:p>
        </p:txBody>
      </p:sp>
      <p:sp>
        <p:nvSpPr>
          <p:cNvPr id="5" name="文本框 4">
            <a:extLst>
              <a:ext uri="{FF2B5EF4-FFF2-40B4-BE49-F238E27FC236}">
                <a16:creationId xmlns:a16="http://schemas.microsoft.com/office/drawing/2014/main" id="{979A1318-6F5C-0B18-08BF-029361BC9194}"/>
              </a:ext>
            </a:extLst>
          </p:cNvPr>
          <p:cNvSpPr txBox="1"/>
          <p:nvPr/>
        </p:nvSpPr>
        <p:spPr>
          <a:xfrm>
            <a:off x="553644" y="1042821"/>
            <a:ext cx="2019227" cy="369332"/>
          </a:xfrm>
          <a:prstGeom prst="rect">
            <a:avLst/>
          </a:prstGeom>
          <a:noFill/>
        </p:spPr>
        <p:txBody>
          <a:bodyPr wrap="square">
            <a:spAutoFit/>
          </a:bodyPr>
          <a:lstStyle/>
          <a:p>
            <a:r>
              <a:rPr lang="zh-CN" altLang="en-US" dirty="0"/>
              <a:t>为什么是</a:t>
            </a:r>
            <a:r>
              <a:rPr lang="en-US" altLang="zh-CN" dirty="0"/>
              <a:t>fork</a:t>
            </a:r>
          </a:p>
        </p:txBody>
      </p:sp>
      <p:sp>
        <p:nvSpPr>
          <p:cNvPr id="6" name="文本框 5">
            <a:extLst>
              <a:ext uri="{FF2B5EF4-FFF2-40B4-BE49-F238E27FC236}">
                <a16:creationId xmlns:a16="http://schemas.microsoft.com/office/drawing/2014/main" id="{D9890CFA-3CC9-3202-9D66-FD16B1512B74}"/>
              </a:ext>
            </a:extLst>
          </p:cNvPr>
          <p:cNvSpPr txBox="1"/>
          <p:nvPr/>
        </p:nvSpPr>
        <p:spPr>
          <a:xfrm>
            <a:off x="553644" y="1886071"/>
            <a:ext cx="9849971" cy="2585323"/>
          </a:xfrm>
          <a:prstGeom prst="rect">
            <a:avLst/>
          </a:prstGeom>
          <a:noFill/>
        </p:spPr>
        <p:txBody>
          <a:bodyPr wrap="square">
            <a:spAutoFit/>
          </a:bodyPr>
          <a:lstStyle/>
          <a:p>
            <a:r>
              <a:rPr lang="en-US" altLang="zh-CN" b="0" i="0" dirty="0">
                <a:solidFill>
                  <a:srgbClr val="2C3E50"/>
                </a:solidFill>
                <a:effectLst/>
                <a:latin typeface="Georgia Pro" panose="02040502050405020303" pitchFamily="18" charset="0"/>
              </a:rPr>
              <a:t>fork</a:t>
            </a:r>
            <a:r>
              <a:rPr lang="zh-CN" altLang="en-US" b="0" i="0" dirty="0">
                <a:solidFill>
                  <a:srgbClr val="2C3E50"/>
                </a:solidFill>
                <a:effectLst/>
                <a:latin typeface="Georgia Pro" panose="02040502050405020303" pitchFamily="18" charset="0"/>
              </a:rPr>
              <a:t>函数的特点概括起来就是“调用一次，返回两次”，在父进程中调用一次，在父进程和子进程中各返回一次。从上图可以看出，一开始是一个控制流程，调用</a:t>
            </a:r>
            <a:r>
              <a:rPr lang="en-US" altLang="zh-CN" b="0" i="0" dirty="0">
                <a:solidFill>
                  <a:srgbClr val="2C3E50"/>
                </a:solidFill>
                <a:effectLst/>
                <a:latin typeface="Georgia Pro" panose="02040502050405020303" pitchFamily="18" charset="0"/>
              </a:rPr>
              <a:t>fork</a:t>
            </a:r>
            <a:r>
              <a:rPr lang="zh-CN" altLang="en-US" b="0" i="0" dirty="0">
                <a:solidFill>
                  <a:srgbClr val="2C3E50"/>
                </a:solidFill>
                <a:effectLst/>
                <a:latin typeface="Georgia Pro" panose="02040502050405020303" pitchFamily="18" charset="0"/>
              </a:rPr>
              <a:t>之后发生了分叉，变成两个控制流程，这也就是“</a:t>
            </a:r>
            <a:r>
              <a:rPr lang="en-US" altLang="zh-CN" b="0" i="0" dirty="0">
                <a:solidFill>
                  <a:srgbClr val="2C3E50"/>
                </a:solidFill>
                <a:effectLst/>
                <a:latin typeface="Georgia Pro" panose="02040502050405020303" pitchFamily="18" charset="0"/>
              </a:rPr>
              <a:t>fork”</a:t>
            </a:r>
            <a:r>
              <a:rPr lang="zh-CN" altLang="en-US" b="0" i="0" dirty="0">
                <a:solidFill>
                  <a:srgbClr val="2C3E50"/>
                </a:solidFill>
                <a:effectLst/>
                <a:latin typeface="Georgia Pro" panose="02040502050405020303" pitchFamily="18" charset="0"/>
              </a:rPr>
              <a:t>（分叉）这个名字的由来了。 </a:t>
            </a:r>
            <a:endParaRPr lang="en-US" altLang="zh-CN" b="0" i="0" dirty="0">
              <a:solidFill>
                <a:srgbClr val="2C3E50"/>
              </a:solidFill>
              <a:effectLst/>
              <a:latin typeface="Georgia Pro" panose="02040502050405020303" pitchFamily="18" charset="0"/>
            </a:endParaRPr>
          </a:p>
          <a:p>
            <a:endParaRPr lang="en-US" altLang="zh-CN" dirty="0">
              <a:solidFill>
                <a:srgbClr val="2C3E50"/>
              </a:solidFill>
              <a:latin typeface="Georgia Pro" panose="02040502050405020303" pitchFamily="18" charset="0"/>
            </a:endParaRPr>
          </a:p>
          <a:p>
            <a:r>
              <a:rPr lang="zh-CN" altLang="en-US" b="0" i="0" dirty="0">
                <a:solidFill>
                  <a:srgbClr val="2C3E50"/>
                </a:solidFill>
                <a:effectLst/>
                <a:latin typeface="Georgia Pro" panose="02040502050405020303" pitchFamily="18" charset="0"/>
              </a:rPr>
              <a:t>一个程序运行起来就需要各种资源</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内存，文件，</a:t>
            </a:r>
            <a:r>
              <a:rPr lang="en-US" altLang="zh-CN" b="0" i="0" dirty="0" err="1">
                <a:solidFill>
                  <a:srgbClr val="2C3E50"/>
                </a:solidFill>
                <a:effectLst/>
                <a:latin typeface="Georgia Pro" panose="02040502050405020303" pitchFamily="18" charset="0"/>
              </a:rPr>
              <a:t>ipc</a:t>
            </a:r>
            <a:r>
              <a:rPr lang="zh-CN" altLang="en-US" b="0" i="0" dirty="0">
                <a:solidFill>
                  <a:srgbClr val="2C3E50"/>
                </a:solidFill>
                <a:effectLst/>
                <a:latin typeface="Georgia Pro" panose="02040502050405020303" pitchFamily="18" charset="0"/>
              </a:rPr>
              <a:t>，监控信息等等</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，资源就需要管理，进程就是管理资源的容器。这些资源相当于干活需要各种工具一样，干活的工具都差不多，实在没必再走流程一一申请，而且申请下来会发现和别人手里已有的工具都一样， 别人有直接拿过来使用更方便。所以最简单的办法就是让</a:t>
            </a:r>
            <a:r>
              <a:rPr lang="zh-CN" altLang="en-US" dirty="0">
                <a:solidFill>
                  <a:srgbClr val="2C3E50"/>
                </a:solidFill>
                <a:latin typeface="Georgia Pro" panose="02040502050405020303" pitchFamily="18" charset="0"/>
              </a:rPr>
              <a:t>父进程直接</a:t>
            </a:r>
            <a:r>
              <a:rPr lang="zh-CN" altLang="en-US" b="0" i="0" dirty="0">
                <a:solidFill>
                  <a:srgbClr val="2C3E50"/>
                </a:solidFill>
                <a:effectLst/>
                <a:latin typeface="Georgia Pro" panose="02040502050405020303" pitchFamily="18" charset="0"/>
              </a:rPr>
              <a:t>拷贝一份资源给子进程。这样只需要专心的干好活</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任务</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就行了。 </a:t>
            </a:r>
            <a:r>
              <a:rPr lang="en-US" altLang="zh-CN" b="0" i="0" dirty="0">
                <a:solidFill>
                  <a:srgbClr val="2C3E50"/>
                </a:solidFill>
                <a:effectLst/>
                <a:latin typeface="Georgia Pro" panose="02040502050405020303" pitchFamily="18" charset="0"/>
              </a:rPr>
              <a:t>fork</a:t>
            </a:r>
            <a:r>
              <a:rPr lang="zh-CN" altLang="en-US" b="0" i="0" dirty="0">
                <a:solidFill>
                  <a:srgbClr val="2C3E50"/>
                </a:solidFill>
                <a:effectLst/>
                <a:latin typeface="Georgia Pro" panose="02040502050405020303" pitchFamily="18" charset="0"/>
              </a:rPr>
              <a:t>的本质就是</a:t>
            </a:r>
            <a:r>
              <a:rPr lang="en-US" altLang="zh-CN" b="0" i="0" dirty="0">
                <a:solidFill>
                  <a:srgbClr val="2C3E50"/>
                </a:solidFill>
                <a:effectLst/>
                <a:latin typeface="Georgia Pro" panose="02040502050405020303" pitchFamily="18" charset="0"/>
              </a:rPr>
              <a:t>copy</a:t>
            </a:r>
            <a:r>
              <a:rPr lang="zh-CN" altLang="en-US" b="0" i="0" dirty="0">
                <a:solidFill>
                  <a:srgbClr val="2C3E50"/>
                </a:solidFill>
                <a:effectLst/>
                <a:latin typeface="Georgia Pro" panose="02040502050405020303" pitchFamily="18" charset="0"/>
              </a:rPr>
              <a:t>，具体看代码。</a:t>
            </a:r>
            <a:endParaRPr lang="zh-CN" altLang="en-US" dirty="0"/>
          </a:p>
        </p:txBody>
      </p:sp>
    </p:spTree>
    <p:extLst>
      <p:ext uri="{BB962C8B-B14F-4D97-AF65-F5344CB8AC3E}">
        <p14:creationId xmlns:p14="http://schemas.microsoft.com/office/powerpoint/2010/main" val="3157008728"/>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3BBEC4C-D6B9-D349-D670-D104205FA3BB}"/>
              </a:ext>
            </a:extLst>
          </p:cNvPr>
          <p:cNvPicPr>
            <a:picLocks noGrp="1" noChangeAspect="1"/>
          </p:cNvPicPr>
          <p:nvPr>
            <p:ph idx="1"/>
          </p:nvPr>
        </p:nvPicPr>
        <p:blipFill>
          <a:blip r:embed="rId2"/>
          <a:stretch>
            <a:fillRect/>
          </a:stretch>
        </p:blipFill>
        <p:spPr>
          <a:xfrm>
            <a:off x="119146" y="95120"/>
            <a:ext cx="2462686" cy="777159"/>
          </a:xfrm>
        </p:spPr>
      </p:pic>
      <p:pic>
        <p:nvPicPr>
          <p:cNvPr id="7" name="图片 6">
            <a:extLst>
              <a:ext uri="{FF2B5EF4-FFF2-40B4-BE49-F238E27FC236}">
                <a16:creationId xmlns:a16="http://schemas.microsoft.com/office/drawing/2014/main" id="{01C7C51E-A142-32E6-D387-EE0D51EABB8A}"/>
              </a:ext>
            </a:extLst>
          </p:cNvPr>
          <p:cNvPicPr>
            <a:picLocks noChangeAspect="1"/>
          </p:cNvPicPr>
          <p:nvPr/>
        </p:nvPicPr>
        <p:blipFill>
          <a:blip r:embed="rId3"/>
          <a:stretch>
            <a:fillRect/>
          </a:stretch>
        </p:blipFill>
        <p:spPr>
          <a:xfrm>
            <a:off x="119146" y="1006749"/>
            <a:ext cx="5809201" cy="1559019"/>
          </a:xfrm>
          <a:prstGeom prst="rect">
            <a:avLst/>
          </a:prstGeom>
        </p:spPr>
      </p:pic>
      <p:pic>
        <p:nvPicPr>
          <p:cNvPr id="9" name="图片 8">
            <a:extLst>
              <a:ext uri="{FF2B5EF4-FFF2-40B4-BE49-F238E27FC236}">
                <a16:creationId xmlns:a16="http://schemas.microsoft.com/office/drawing/2014/main" id="{C5BE416C-DD41-E069-81DA-D27C0711D087}"/>
              </a:ext>
            </a:extLst>
          </p:cNvPr>
          <p:cNvPicPr>
            <a:picLocks noChangeAspect="1"/>
          </p:cNvPicPr>
          <p:nvPr/>
        </p:nvPicPr>
        <p:blipFill>
          <a:blip r:embed="rId4"/>
          <a:stretch>
            <a:fillRect/>
          </a:stretch>
        </p:blipFill>
        <p:spPr>
          <a:xfrm>
            <a:off x="4847472" y="1813155"/>
            <a:ext cx="7166252" cy="4910378"/>
          </a:xfrm>
          <a:prstGeom prst="rect">
            <a:avLst/>
          </a:prstGeom>
        </p:spPr>
      </p:pic>
    </p:spTree>
    <p:extLst>
      <p:ext uri="{BB962C8B-B14F-4D97-AF65-F5344CB8AC3E}">
        <p14:creationId xmlns:p14="http://schemas.microsoft.com/office/powerpoint/2010/main" val="307646629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和任务</a:t>
            </a:r>
            <a:r>
              <a:rPr lang="en-US" altLang="zh-CN" sz="3600" dirty="0"/>
              <a:t>(</a:t>
            </a:r>
            <a:r>
              <a:rPr lang="zh-CN" altLang="en-US" sz="3600" dirty="0"/>
              <a:t>线程</a:t>
            </a:r>
            <a:r>
              <a:rPr lang="en-US" altLang="zh-CN" sz="3600" dirty="0"/>
              <a:t>)</a:t>
            </a:r>
            <a:r>
              <a:rPr lang="zh-CN" altLang="en-US" sz="3600" dirty="0"/>
              <a:t>关系</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312839" y="848378"/>
            <a:ext cx="9225607" cy="923330"/>
          </a:xfrm>
          <a:prstGeom prst="rect">
            <a:avLst/>
          </a:prstGeom>
          <a:noFill/>
        </p:spPr>
        <p:txBody>
          <a:bodyPr wrap="square">
            <a:spAutoFit/>
          </a:bodyPr>
          <a:lstStyle/>
          <a:p>
            <a:r>
              <a:rPr lang="zh-CN" altLang="en-US" dirty="0"/>
              <a:t>进程和线程的关系是</a:t>
            </a:r>
            <a:r>
              <a:rPr lang="en-US" altLang="zh-CN" dirty="0"/>
              <a:t>1:N</a:t>
            </a:r>
            <a:r>
              <a:rPr lang="zh-CN" altLang="en-US" dirty="0"/>
              <a:t>的关系，进程可以有多个任务但一个任务不能同属于多个进程。 任务就是线程，是</a:t>
            </a:r>
            <a:r>
              <a:rPr lang="en-US" altLang="zh-CN" dirty="0"/>
              <a:t>CPU</a:t>
            </a:r>
            <a:r>
              <a:rPr lang="zh-CN" altLang="en-US" dirty="0"/>
              <a:t>的调度单元。任务是作为一种资源被进程管理的，进程为任务提供内存支持，提供文件支持，提供设备支持。</a:t>
            </a:r>
          </a:p>
        </p:txBody>
      </p:sp>
      <p:sp>
        <p:nvSpPr>
          <p:cNvPr id="10" name="文本框 9">
            <a:extLst>
              <a:ext uri="{FF2B5EF4-FFF2-40B4-BE49-F238E27FC236}">
                <a16:creationId xmlns:a16="http://schemas.microsoft.com/office/drawing/2014/main" id="{28A4E50F-B484-9E63-4E88-D3B08D39669A}"/>
              </a:ext>
            </a:extLst>
          </p:cNvPr>
          <p:cNvSpPr txBox="1"/>
          <p:nvPr/>
        </p:nvSpPr>
        <p:spPr>
          <a:xfrm>
            <a:off x="376668" y="3108665"/>
            <a:ext cx="11176748" cy="2031325"/>
          </a:xfrm>
          <a:prstGeom prst="rect">
            <a:avLst/>
          </a:prstGeom>
          <a:noFill/>
        </p:spPr>
        <p:txBody>
          <a:bodyPr wrap="square">
            <a:spAutoFit/>
          </a:bodyPr>
          <a:lstStyle/>
          <a:p>
            <a:r>
              <a:rPr lang="zh-CN" altLang="en-US" dirty="0"/>
              <a:t>进程怎么管理线程的，进程怎么同步线程的状态？</a:t>
            </a:r>
          </a:p>
          <a:p>
            <a:r>
              <a:rPr lang="en-US" altLang="zh-CN" dirty="0"/>
              <a:t>1.</a:t>
            </a:r>
            <a:r>
              <a:rPr lang="zh-CN" altLang="en-US" dirty="0"/>
              <a:t>进程加载时会找到</a:t>
            </a:r>
            <a:r>
              <a:rPr lang="en-US" altLang="zh-CN" dirty="0"/>
              <a:t>main</a:t>
            </a:r>
            <a:r>
              <a:rPr lang="zh-CN" altLang="en-US" dirty="0"/>
              <a:t>函数创建第一个线程，一般为主线程，</a:t>
            </a:r>
            <a:r>
              <a:rPr lang="en-US" altLang="zh-CN" dirty="0"/>
              <a:t>main</a:t>
            </a:r>
            <a:r>
              <a:rPr lang="zh-CN" altLang="en-US" dirty="0"/>
              <a:t>函数就是入口函数，一切从这里开始。</a:t>
            </a:r>
          </a:p>
          <a:p>
            <a:r>
              <a:rPr lang="en-US" altLang="zh-CN" dirty="0"/>
              <a:t>2.</a:t>
            </a:r>
            <a:r>
              <a:rPr lang="zh-CN" altLang="en-US" dirty="0"/>
              <a:t>执行过程中根据代码</a:t>
            </a:r>
            <a:r>
              <a:rPr lang="en-US" altLang="zh-CN" dirty="0"/>
              <a:t>(</a:t>
            </a:r>
            <a:r>
              <a:rPr lang="zh-CN" altLang="en-US" dirty="0"/>
              <a:t>以</a:t>
            </a:r>
            <a:r>
              <a:rPr lang="en-US" altLang="zh-CN" dirty="0"/>
              <a:t>java</a:t>
            </a:r>
            <a:r>
              <a:rPr lang="zh-CN" altLang="en-US" dirty="0"/>
              <a:t>举例 如遇到 </a:t>
            </a:r>
            <a:r>
              <a:rPr lang="en-US" altLang="zh-CN" dirty="0"/>
              <a:t>new thread )</a:t>
            </a:r>
            <a:r>
              <a:rPr lang="zh-CN" altLang="en-US" dirty="0"/>
              <a:t>创建新的线程，其本质和</a:t>
            </a:r>
            <a:r>
              <a:rPr lang="en-US" altLang="zh-CN" dirty="0"/>
              <a:t>main</a:t>
            </a:r>
            <a:r>
              <a:rPr lang="zh-CN" altLang="en-US" dirty="0"/>
              <a:t>函数创建的线程没有区别，只是入口函数变成了</a:t>
            </a:r>
            <a:r>
              <a:rPr lang="en-US" altLang="zh-CN" dirty="0"/>
              <a:t>run()</a:t>
            </a:r>
            <a:r>
              <a:rPr lang="zh-CN" altLang="en-US" dirty="0"/>
              <a:t>，统一参与调度</a:t>
            </a:r>
            <a:r>
              <a:rPr lang="en-US" altLang="zh-CN" dirty="0"/>
              <a:t>.</a:t>
            </a:r>
          </a:p>
          <a:p>
            <a:r>
              <a:rPr lang="en-US" altLang="zh-CN" dirty="0"/>
              <a:t>3.</a:t>
            </a:r>
            <a:r>
              <a:rPr lang="zh-CN" altLang="en-US" dirty="0"/>
              <a:t>线程和线程的关系可以是独立</a:t>
            </a:r>
            <a:r>
              <a:rPr lang="en-US" altLang="zh-CN" dirty="0"/>
              <a:t>(detached)</a:t>
            </a:r>
            <a:r>
              <a:rPr lang="zh-CN" altLang="en-US" dirty="0"/>
              <a:t>的，也可以是联结</a:t>
            </a:r>
            <a:r>
              <a:rPr lang="en-US" altLang="zh-CN" dirty="0"/>
              <a:t>(join)</a:t>
            </a:r>
            <a:r>
              <a:rPr lang="zh-CN" altLang="en-US" dirty="0"/>
              <a:t>的。联结指的是一个线程可以操作另一个线程</a:t>
            </a:r>
            <a:r>
              <a:rPr lang="en-US" altLang="zh-CN" dirty="0"/>
              <a:t>(</a:t>
            </a:r>
            <a:r>
              <a:rPr lang="zh-CN" altLang="en-US" dirty="0"/>
              <a:t>包括回收资源，被对方干掉</a:t>
            </a:r>
            <a:r>
              <a:rPr lang="en-US" altLang="zh-CN" dirty="0"/>
              <a:t>)</a:t>
            </a:r>
            <a:r>
              <a:rPr lang="zh-CN" altLang="en-US" dirty="0"/>
              <a:t>。</a:t>
            </a:r>
            <a:endParaRPr lang="en-US" altLang="zh-CN" dirty="0"/>
          </a:p>
          <a:p>
            <a:r>
              <a:rPr lang="en-US" altLang="zh-CN" dirty="0"/>
              <a:t>4.</a:t>
            </a:r>
            <a:r>
              <a:rPr lang="zh-CN" altLang="en-US" dirty="0"/>
              <a:t>进程的主线程或所有线程运行结束后，进程转为僵尸态，一般当所有线程结束后，进程才能自然消亡</a:t>
            </a:r>
            <a:r>
              <a:rPr lang="en-US" altLang="zh-CN" dirty="0"/>
              <a:t>.</a:t>
            </a:r>
            <a:endParaRPr lang="zh-CN" altLang="en-US" dirty="0"/>
          </a:p>
        </p:txBody>
      </p:sp>
      <p:pic>
        <p:nvPicPr>
          <p:cNvPr id="7" name="内容占位符 6">
            <a:extLst>
              <a:ext uri="{FF2B5EF4-FFF2-40B4-BE49-F238E27FC236}">
                <a16:creationId xmlns:a16="http://schemas.microsoft.com/office/drawing/2014/main" id="{BCB96BC7-6F19-73CC-EF11-BA5664A172BC}"/>
              </a:ext>
            </a:extLst>
          </p:cNvPr>
          <p:cNvPicPr>
            <a:picLocks noGrp="1" noChangeAspect="1"/>
          </p:cNvPicPr>
          <p:nvPr>
            <p:ph idx="1"/>
          </p:nvPr>
        </p:nvPicPr>
        <p:blipFill>
          <a:blip r:embed="rId2"/>
          <a:stretch>
            <a:fillRect/>
          </a:stretch>
        </p:blipFill>
        <p:spPr>
          <a:xfrm>
            <a:off x="34897" y="2030714"/>
            <a:ext cx="11860291" cy="820061"/>
          </a:xfrm>
        </p:spPr>
      </p:pic>
    </p:spTree>
    <p:extLst>
      <p:ext uri="{BB962C8B-B14F-4D97-AF65-F5344CB8AC3E}">
        <p14:creationId xmlns:p14="http://schemas.microsoft.com/office/powerpoint/2010/main" val="426557364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B65DBAB-F95B-596E-21A8-0BBEC61F0FF4}"/>
              </a:ext>
            </a:extLst>
          </p:cNvPr>
          <p:cNvPicPr>
            <a:picLocks noGrp="1" noChangeAspect="1"/>
          </p:cNvPicPr>
          <p:nvPr>
            <p:ph idx="1"/>
          </p:nvPr>
        </p:nvPicPr>
        <p:blipFill>
          <a:blip r:embed="rId2"/>
          <a:stretch>
            <a:fillRect/>
          </a:stretch>
        </p:blipFill>
        <p:spPr>
          <a:xfrm>
            <a:off x="386979" y="81216"/>
            <a:ext cx="8729110" cy="2688877"/>
          </a:xfrm>
        </p:spPr>
      </p:pic>
      <p:pic>
        <p:nvPicPr>
          <p:cNvPr id="7" name="图片 6">
            <a:extLst>
              <a:ext uri="{FF2B5EF4-FFF2-40B4-BE49-F238E27FC236}">
                <a16:creationId xmlns:a16="http://schemas.microsoft.com/office/drawing/2014/main" id="{7EBC0846-9FE0-DF97-6E58-F3BE160CB2CB}"/>
              </a:ext>
            </a:extLst>
          </p:cNvPr>
          <p:cNvPicPr>
            <a:picLocks noChangeAspect="1"/>
          </p:cNvPicPr>
          <p:nvPr/>
        </p:nvPicPr>
        <p:blipFill>
          <a:blip r:embed="rId3"/>
          <a:stretch>
            <a:fillRect/>
          </a:stretch>
        </p:blipFill>
        <p:spPr>
          <a:xfrm>
            <a:off x="386979" y="2949705"/>
            <a:ext cx="7995021" cy="3701572"/>
          </a:xfrm>
          <a:prstGeom prst="rect">
            <a:avLst/>
          </a:prstGeom>
        </p:spPr>
      </p:pic>
    </p:spTree>
    <p:extLst>
      <p:ext uri="{BB962C8B-B14F-4D97-AF65-F5344CB8AC3E}">
        <p14:creationId xmlns:p14="http://schemas.microsoft.com/office/powerpoint/2010/main" val="168437583"/>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E2DB12D6-52B5-DCBC-CED9-154D0D011DEC}"/>
              </a:ext>
            </a:extLst>
          </p:cNvPr>
          <p:cNvPicPr>
            <a:picLocks noGrp="1" noChangeAspect="1"/>
          </p:cNvPicPr>
          <p:nvPr>
            <p:ph idx="1"/>
          </p:nvPr>
        </p:nvPicPr>
        <p:blipFill>
          <a:blip r:embed="rId2"/>
          <a:stretch>
            <a:fillRect/>
          </a:stretch>
        </p:blipFill>
        <p:spPr>
          <a:xfrm>
            <a:off x="47876" y="23717"/>
            <a:ext cx="9465919" cy="6099175"/>
          </a:xfrm>
        </p:spPr>
      </p:pic>
      <p:pic>
        <p:nvPicPr>
          <p:cNvPr id="7" name="图片 6">
            <a:extLst>
              <a:ext uri="{FF2B5EF4-FFF2-40B4-BE49-F238E27FC236}">
                <a16:creationId xmlns:a16="http://schemas.microsoft.com/office/drawing/2014/main" id="{52013BBC-A2AD-ED5B-D75C-573927C43443}"/>
              </a:ext>
            </a:extLst>
          </p:cNvPr>
          <p:cNvPicPr>
            <a:picLocks noChangeAspect="1"/>
          </p:cNvPicPr>
          <p:nvPr/>
        </p:nvPicPr>
        <p:blipFill>
          <a:blip r:embed="rId3"/>
          <a:stretch>
            <a:fillRect/>
          </a:stretch>
        </p:blipFill>
        <p:spPr>
          <a:xfrm>
            <a:off x="4495172" y="4001434"/>
            <a:ext cx="7648952" cy="2761129"/>
          </a:xfrm>
          <a:prstGeom prst="rect">
            <a:avLst/>
          </a:prstGeom>
        </p:spPr>
      </p:pic>
    </p:spTree>
    <p:extLst>
      <p:ext uri="{BB962C8B-B14F-4D97-AF65-F5344CB8AC3E}">
        <p14:creationId xmlns:p14="http://schemas.microsoft.com/office/powerpoint/2010/main" val="377550320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08C807C7-F01C-A287-531B-5393CD62E5D9}"/>
              </a:ext>
            </a:extLst>
          </p:cNvPr>
          <p:cNvPicPr>
            <a:picLocks noGrp="1" noChangeAspect="1"/>
          </p:cNvPicPr>
          <p:nvPr>
            <p:ph idx="1"/>
          </p:nvPr>
        </p:nvPicPr>
        <p:blipFill>
          <a:blip r:embed="rId2"/>
          <a:stretch>
            <a:fillRect/>
          </a:stretch>
        </p:blipFill>
        <p:spPr>
          <a:xfrm>
            <a:off x="588529" y="1974718"/>
            <a:ext cx="11014941" cy="2908564"/>
          </a:xfrm>
        </p:spPr>
      </p:pic>
    </p:spTree>
    <p:extLst>
      <p:ext uri="{BB962C8B-B14F-4D97-AF65-F5344CB8AC3E}">
        <p14:creationId xmlns:p14="http://schemas.microsoft.com/office/powerpoint/2010/main" val="162186269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a:t>Fork</a:t>
            </a:r>
            <a:r>
              <a:rPr lang="zh-CN" altLang="en-US" sz="3600" dirty="0"/>
              <a:t>进程</a:t>
            </a:r>
          </a:p>
        </p:txBody>
      </p:sp>
      <p:sp>
        <p:nvSpPr>
          <p:cNvPr id="5" name="文本框 4">
            <a:extLst>
              <a:ext uri="{FF2B5EF4-FFF2-40B4-BE49-F238E27FC236}">
                <a16:creationId xmlns:a16="http://schemas.microsoft.com/office/drawing/2014/main" id="{979A1318-6F5C-0B18-08BF-029361BC9194}"/>
              </a:ext>
            </a:extLst>
          </p:cNvPr>
          <p:cNvSpPr txBox="1"/>
          <p:nvPr/>
        </p:nvSpPr>
        <p:spPr>
          <a:xfrm>
            <a:off x="553644" y="1042821"/>
            <a:ext cx="2019227" cy="369332"/>
          </a:xfrm>
          <a:prstGeom prst="rect">
            <a:avLst/>
          </a:prstGeom>
          <a:noFill/>
        </p:spPr>
        <p:txBody>
          <a:bodyPr wrap="square">
            <a:spAutoFit/>
          </a:bodyPr>
          <a:lstStyle/>
          <a:p>
            <a:r>
              <a:rPr lang="en-US" altLang="zh-CN" b="0" i="0" dirty="0">
                <a:solidFill>
                  <a:srgbClr val="2C3E50"/>
                </a:solidFill>
                <a:effectLst/>
                <a:latin typeface="Georgia Pro" panose="02040502050405020303" pitchFamily="18" charset="0"/>
              </a:rPr>
              <a:t>fork</a:t>
            </a:r>
            <a:r>
              <a:rPr lang="zh-CN" altLang="en-US" b="0" i="0" dirty="0">
                <a:solidFill>
                  <a:srgbClr val="2C3E50"/>
                </a:solidFill>
                <a:effectLst/>
                <a:latin typeface="Georgia Pro" panose="02040502050405020303" pitchFamily="18" charset="0"/>
              </a:rPr>
              <a:t>怎么实现的？</a:t>
            </a:r>
          </a:p>
        </p:txBody>
      </p:sp>
      <p:sp>
        <p:nvSpPr>
          <p:cNvPr id="9" name="文本框 8">
            <a:extLst>
              <a:ext uri="{FF2B5EF4-FFF2-40B4-BE49-F238E27FC236}">
                <a16:creationId xmlns:a16="http://schemas.microsoft.com/office/drawing/2014/main" id="{0F5E819A-D537-A50E-C888-62A87D7B13B3}"/>
              </a:ext>
            </a:extLst>
          </p:cNvPr>
          <p:cNvSpPr txBox="1"/>
          <p:nvPr/>
        </p:nvSpPr>
        <p:spPr>
          <a:xfrm>
            <a:off x="665630" y="1610543"/>
            <a:ext cx="8379758" cy="1477328"/>
          </a:xfrm>
          <a:prstGeom prst="rect">
            <a:avLst/>
          </a:prstGeom>
          <a:noFill/>
        </p:spPr>
        <p:txBody>
          <a:bodyPr wrap="square">
            <a:spAutoFit/>
          </a:bodyPr>
          <a:lstStyle/>
          <a:p>
            <a:r>
              <a:rPr lang="zh-CN" altLang="en-US" dirty="0"/>
              <a:t>在“系统调用”中说过，返回值就是存在</a:t>
            </a:r>
            <a:r>
              <a:rPr lang="en-US" altLang="zh-CN" dirty="0"/>
              <a:t>R0</a:t>
            </a:r>
            <a:r>
              <a:rPr lang="zh-CN" altLang="en-US" dirty="0"/>
              <a:t>寄存器中，返回值只认</a:t>
            </a:r>
            <a:r>
              <a:rPr lang="en-US" altLang="zh-CN" dirty="0"/>
              <a:t>R0</a:t>
            </a:r>
            <a:r>
              <a:rPr lang="zh-CN" altLang="en-US" dirty="0"/>
              <a:t>的数据，读到什么就是什么返回值，而</a:t>
            </a:r>
            <a:r>
              <a:rPr lang="en-US" altLang="zh-CN" dirty="0"/>
              <a:t>R0</a:t>
            </a:r>
            <a:r>
              <a:rPr lang="zh-CN" altLang="en-US" dirty="0"/>
              <a:t>寄存器值等于</a:t>
            </a:r>
            <a:r>
              <a:rPr lang="en-US" altLang="zh-CN" dirty="0"/>
              <a:t>0</a:t>
            </a:r>
            <a:r>
              <a:rPr lang="zh-CN" altLang="en-US" dirty="0"/>
              <a:t>，等同于获得返回值为</a:t>
            </a:r>
            <a:r>
              <a:rPr lang="en-US" altLang="zh-CN" dirty="0"/>
              <a:t>0</a:t>
            </a:r>
            <a:r>
              <a:rPr lang="zh-CN" altLang="en-US" dirty="0"/>
              <a:t>， 而</a:t>
            </a:r>
            <a:r>
              <a:rPr lang="en-US" altLang="zh-CN" dirty="0"/>
              <a:t>LR</a:t>
            </a:r>
            <a:r>
              <a:rPr lang="zh-CN" altLang="en-US" dirty="0"/>
              <a:t>寄存器所指向的指令是“</a:t>
            </a:r>
            <a:r>
              <a:rPr lang="en-US" altLang="zh-CN" dirty="0" err="1"/>
              <a:t>pid</a:t>
            </a:r>
            <a:r>
              <a:rPr lang="en-US" altLang="zh-CN" dirty="0"/>
              <a:t>=</a:t>
            </a:r>
            <a:r>
              <a:rPr lang="zh-CN" altLang="en-US" dirty="0"/>
              <a:t>返回值”， </a:t>
            </a:r>
            <a:r>
              <a:rPr lang="en-US" altLang="zh-CN" dirty="0" err="1"/>
              <a:t>sp</a:t>
            </a:r>
            <a:r>
              <a:rPr lang="zh-CN" altLang="en-US" dirty="0"/>
              <a:t>寄存器记录了栈中的开始计算的位置，如此完全还原了父进程调用</a:t>
            </a:r>
            <a:r>
              <a:rPr lang="en-US" altLang="zh-CN" dirty="0"/>
              <a:t>fork()</a:t>
            </a:r>
            <a:r>
              <a:rPr lang="zh-CN" altLang="en-US" dirty="0"/>
              <a:t>前的运行场景，唯一的区别是改变了</a:t>
            </a:r>
            <a:r>
              <a:rPr lang="en-US" altLang="zh-CN" dirty="0"/>
              <a:t>R0</a:t>
            </a:r>
            <a:r>
              <a:rPr lang="zh-CN" altLang="en-US" dirty="0"/>
              <a:t>寄存器的值，所以才有了</a:t>
            </a:r>
          </a:p>
        </p:txBody>
      </p:sp>
      <p:sp>
        <p:nvSpPr>
          <p:cNvPr id="13" name="文本框 12">
            <a:extLst>
              <a:ext uri="{FF2B5EF4-FFF2-40B4-BE49-F238E27FC236}">
                <a16:creationId xmlns:a16="http://schemas.microsoft.com/office/drawing/2014/main" id="{FFE47464-B72B-B2C7-0D61-B9C8305E9270}"/>
              </a:ext>
            </a:extLst>
          </p:cNvPr>
          <p:cNvSpPr txBox="1"/>
          <p:nvPr/>
        </p:nvSpPr>
        <p:spPr>
          <a:xfrm>
            <a:off x="665629" y="4878125"/>
            <a:ext cx="8204874" cy="369332"/>
          </a:xfrm>
          <a:prstGeom prst="rect">
            <a:avLst/>
          </a:prstGeom>
          <a:noFill/>
        </p:spPr>
        <p:txBody>
          <a:bodyPr wrap="square">
            <a:spAutoFit/>
          </a:bodyPr>
          <a:lstStyle/>
          <a:p>
            <a:r>
              <a:rPr lang="zh-CN" altLang="en-US" dirty="0"/>
              <a:t>由此确保了这是子进程的返回。这是</a:t>
            </a:r>
            <a:r>
              <a:rPr lang="en-US" altLang="zh-CN" dirty="0"/>
              <a:t>fork()</a:t>
            </a:r>
            <a:r>
              <a:rPr lang="zh-CN" altLang="en-US" dirty="0"/>
              <a:t>最精彩的部分。一定要好好理解。</a:t>
            </a:r>
          </a:p>
        </p:txBody>
      </p:sp>
      <p:sp>
        <p:nvSpPr>
          <p:cNvPr id="15" name="文本框 14">
            <a:extLst>
              <a:ext uri="{FF2B5EF4-FFF2-40B4-BE49-F238E27FC236}">
                <a16:creationId xmlns:a16="http://schemas.microsoft.com/office/drawing/2014/main" id="{C7F213DC-6E3A-6898-7534-FA45B16FC108}"/>
              </a:ext>
            </a:extLst>
          </p:cNvPr>
          <p:cNvSpPr txBox="1"/>
          <p:nvPr/>
        </p:nvSpPr>
        <p:spPr>
          <a:xfrm>
            <a:off x="665629" y="5215014"/>
            <a:ext cx="8379757" cy="923330"/>
          </a:xfrm>
          <a:prstGeom prst="rect">
            <a:avLst/>
          </a:prstGeom>
          <a:noFill/>
        </p:spPr>
        <p:txBody>
          <a:bodyPr wrap="square">
            <a:spAutoFit/>
          </a:bodyPr>
          <a:lstStyle/>
          <a:p>
            <a:r>
              <a:rPr lang="zh-CN" altLang="en-US" dirty="0"/>
              <a:t>父进程的返回是</a:t>
            </a:r>
            <a:r>
              <a:rPr lang="en-US" altLang="zh-CN" dirty="0" err="1"/>
              <a:t>processID</a:t>
            </a:r>
            <a:r>
              <a:rPr lang="en-US" altLang="zh-CN" dirty="0"/>
              <a:t> = child-&gt;</a:t>
            </a:r>
            <a:r>
              <a:rPr lang="en-US" altLang="zh-CN" dirty="0" err="1"/>
              <a:t>processID</a:t>
            </a:r>
            <a:r>
              <a:rPr lang="en-US" altLang="zh-CN" dirty="0"/>
              <a:t>;</a:t>
            </a:r>
            <a:r>
              <a:rPr lang="zh-CN" altLang="en-US" dirty="0"/>
              <a:t>是子进程的</a:t>
            </a:r>
            <a:r>
              <a:rPr lang="en-US" altLang="zh-CN" dirty="0"/>
              <a:t>ID</a:t>
            </a:r>
            <a:r>
              <a:rPr lang="zh-CN" altLang="en-US" dirty="0"/>
              <a:t>，任何子进程的</a:t>
            </a:r>
            <a:r>
              <a:rPr lang="en-US" altLang="zh-CN" dirty="0"/>
              <a:t>ID</a:t>
            </a:r>
            <a:r>
              <a:rPr lang="zh-CN" altLang="en-US" dirty="0"/>
              <a:t>是不可能等于</a:t>
            </a:r>
            <a:r>
              <a:rPr lang="en-US" altLang="zh-CN" dirty="0"/>
              <a:t>0</a:t>
            </a:r>
            <a:r>
              <a:rPr lang="zh-CN" altLang="en-US" dirty="0"/>
              <a:t>的，成功了只能是大于</a:t>
            </a:r>
            <a:r>
              <a:rPr lang="en-US" altLang="zh-CN" dirty="0"/>
              <a:t>0</a:t>
            </a:r>
            <a:r>
              <a:rPr lang="zh-CN" altLang="en-US" dirty="0"/>
              <a:t>。 失败了就是负数 </a:t>
            </a:r>
            <a:r>
              <a:rPr lang="en-US" altLang="zh-CN" dirty="0"/>
              <a:t>return -ret;</a:t>
            </a:r>
          </a:p>
          <a:p>
            <a:endParaRPr lang="en-US" altLang="zh-CN" dirty="0"/>
          </a:p>
        </p:txBody>
      </p:sp>
      <p:pic>
        <p:nvPicPr>
          <p:cNvPr id="4" name="图片 3">
            <a:extLst>
              <a:ext uri="{FF2B5EF4-FFF2-40B4-BE49-F238E27FC236}">
                <a16:creationId xmlns:a16="http://schemas.microsoft.com/office/drawing/2014/main" id="{2F31268B-B99A-7E38-1E16-28F993C625CC}"/>
              </a:ext>
            </a:extLst>
          </p:cNvPr>
          <p:cNvPicPr>
            <a:picLocks noChangeAspect="1"/>
          </p:cNvPicPr>
          <p:nvPr/>
        </p:nvPicPr>
        <p:blipFill>
          <a:blip r:embed="rId2"/>
          <a:stretch>
            <a:fillRect/>
          </a:stretch>
        </p:blipFill>
        <p:spPr>
          <a:xfrm>
            <a:off x="2572871" y="2852265"/>
            <a:ext cx="3810000" cy="2025860"/>
          </a:xfrm>
          <a:prstGeom prst="rect">
            <a:avLst/>
          </a:prstGeom>
        </p:spPr>
      </p:pic>
    </p:spTree>
    <p:extLst>
      <p:ext uri="{BB962C8B-B14F-4D97-AF65-F5344CB8AC3E}">
        <p14:creationId xmlns:p14="http://schemas.microsoft.com/office/powerpoint/2010/main" val="2944968609"/>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F56722E-A327-8CFE-A45F-EB6B4385DC00}"/>
              </a:ext>
            </a:extLst>
          </p:cNvPr>
          <p:cNvPicPr>
            <a:picLocks noGrp="1" noChangeAspect="1"/>
          </p:cNvPicPr>
          <p:nvPr>
            <p:ph idx="1"/>
          </p:nvPr>
        </p:nvPicPr>
        <p:blipFill>
          <a:blip r:embed="rId2"/>
          <a:stretch>
            <a:fillRect/>
          </a:stretch>
        </p:blipFill>
        <p:spPr>
          <a:xfrm>
            <a:off x="218960" y="123039"/>
            <a:ext cx="6561413" cy="3741502"/>
          </a:xfrm>
        </p:spPr>
      </p:pic>
      <p:pic>
        <p:nvPicPr>
          <p:cNvPr id="6" name="内容占位符 4">
            <a:extLst>
              <a:ext uri="{FF2B5EF4-FFF2-40B4-BE49-F238E27FC236}">
                <a16:creationId xmlns:a16="http://schemas.microsoft.com/office/drawing/2014/main" id="{B89D040B-D80D-D970-1E66-3B09B98189EB}"/>
              </a:ext>
            </a:extLst>
          </p:cNvPr>
          <p:cNvPicPr>
            <a:picLocks noChangeAspect="1"/>
          </p:cNvPicPr>
          <p:nvPr/>
        </p:nvPicPr>
        <p:blipFill>
          <a:blip r:embed="rId3"/>
          <a:stretch>
            <a:fillRect/>
          </a:stretch>
        </p:blipFill>
        <p:spPr>
          <a:xfrm>
            <a:off x="3499666" y="3339353"/>
            <a:ext cx="8593721" cy="3305961"/>
          </a:xfrm>
          <a:prstGeom prst="rect">
            <a:avLst/>
          </a:prstGeom>
        </p:spPr>
      </p:pic>
    </p:spTree>
    <p:extLst>
      <p:ext uri="{BB962C8B-B14F-4D97-AF65-F5344CB8AC3E}">
        <p14:creationId xmlns:p14="http://schemas.microsoft.com/office/powerpoint/2010/main" val="3008324911"/>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a:extLst>
              <a:ext uri="{FF2B5EF4-FFF2-40B4-BE49-F238E27FC236}">
                <a16:creationId xmlns:a16="http://schemas.microsoft.com/office/drawing/2014/main" id="{A30A601A-6BC0-2B92-D724-9A3BACC7ACA9}"/>
              </a:ext>
            </a:extLst>
          </p:cNvPr>
          <p:cNvPicPr>
            <a:picLocks noGrp="1" noChangeAspect="1"/>
          </p:cNvPicPr>
          <p:nvPr>
            <p:ph idx="1"/>
          </p:nvPr>
        </p:nvPicPr>
        <p:blipFill>
          <a:blip r:embed="rId2"/>
          <a:stretch>
            <a:fillRect/>
          </a:stretch>
        </p:blipFill>
        <p:spPr>
          <a:xfrm>
            <a:off x="2232456" y="1145782"/>
            <a:ext cx="7727087" cy="4566435"/>
          </a:xfrm>
        </p:spPr>
      </p:pic>
    </p:spTree>
    <p:extLst>
      <p:ext uri="{BB962C8B-B14F-4D97-AF65-F5344CB8AC3E}">
        <p14:creationId xmlns:p14="http://schemas.microsoft.com/office/powerpoint/2010/main" val="1378460203"/>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32DFE888-A9B7-1B29-2D0B-0E1F59794C3C}"/>
              </a:ext>
            </a:extLst>
          </p:cNvPr>
          <p:cNvPicPr>
            <a:picLocks noGrp="1" noChangeAspect="1"/>
          </p:cNvPicPr>
          <p:nvPr>
            <p:ph idx="1"/>
          </p:nvPr>
        </p:nvPicPr>
        <p:blipFill>
          <a:blip r:embed="rId2"/>
          <a:stretch>
            <a:fillRect/>
          </a:stretch>
        </p:blipFill>
        <p:spPr>
          <a:xfrm>
            <a:off x="422280" y="114632"/>
            <a:ext cx="7887063" cy="6449441"/>
          </a:xfrm>
        </p:spPr>
      </p:pic>
    </p:spTree>
    <p:extLst>
      <p:ext uri="{BB962C8B-B14F-4D97-AF65-F5344CB8AC3E}">
        <p14:creationId xmlns:p14="http://schemas.microsoft.com/office/powerpoint/2010/main" val="2029539402"/>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D2F81C22-79C6-5B07-7902-117275BD179C}"/>
              </a:ext>
            </a:extLst>
          </p:cNvPr>
          <p:cNvPicPr>
            <a:picLocks noGrp="1" noChangeAspect="1"/>
          </p:cNvPicPr>
          <p:nvPr>
            <p:ph idx="1"/>
          </p:nvPr>
        </p:nvPicPr>
        <p:blipFill>
          <a:blip r:embed="rId2"/>
          <a:stretch>
            <a:fillRect/>
          </a:stretch>
        </p:blipFill>
        <p:spPr>
          <a:xfrm>
            <a:off x="193593" y="167437"/>
            <a:ext cx="7608352" cy="2781950"/>
          </a:xfrm>
        </p:spPr>
      </p:pic>
      <p:pic>
        <p:nvPicPr>
          <p:cNvPr id="7" name="图片 6">
            <a:extLst>
              <a:ext uri="{FF2B5EF4-FFF2-40B4-BE49-F238E27FC236}">
                <a16:creationId xmlns:a16="http://schemas.microsoft.com/office/drawing/2014/main" id="{A0AC8445-D475-693A-3F28-ECA41372FDC2}"/>
              </a:ext>
            </a:extLst>
          </p:cNvPr>
          <p:cNvPicPr>
            <a:picLocks noChangeAspect="1"/>
          </p:cNvPicPr>
          <p:nvPr/>
        </p:nvPicPr>
        <p:blipFill>
          <a:blip r:embed="rId3"/>
          <a:stretch>
            <a:fillRect/>
          </a:stretch>
        </p:blipFill>
        <p:spPr>
          <a:xfrm>
            <a:off x="5612389" y="1098358"/>
            <a:ext cx="6498928" cy="5417301"/>
          </a:xfrm>
          <a:prstGeom prst="rect">
            <a:avLst/>
          </a:prstGeom>
        </p:spPr>
      </p:pic>
    </p:spTree>
    <p:extLst>
      <p:ext uri="{BB962C8B-B14F-4D97-AF65-F5344CB8AC3E}">
        <p14:creationId xmlns:p14="http://schemas.microsoft.com/office/powerpoint/2010/main" val="2541230363"/>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5969AF4A-CD45-AA1C-FF56-CD2FEAC5077B}"/>
              </a:ext>
            </a:extLst>
          </p:cNvPr>
          <p:cNvPicPr>
            <a:picLocks noGrp="1" noChangeAspect="1"/>
          </p:cNvPicPr>
          <p:nvPr>
            <p:ph idx="1"/>
          </p:nvPr>
        </p:nvPicPr>
        <p:blipFill>
          <a:blip r:embed="rId2"/>
          <a:stretch>
            <a:fillRect/>
          </a:stretch>
        </p:blipFill>
        <p:spPr>
          <a:xfrm>
            <a:off x="95771" y="1542376"/>
            <a:ext cx="8432504" cy="3745688"/>
          </a:xfrm>
        </p:spPr>
      </p:pic>
      <p:pic>
        <p:nvPicPr>
          <p:cNvPr id="4" name="图片 3">
            <a:extLst>
              <a:ext uri="{FF2B5EF4-FFF2-40B4-BE49-F238E27FC236}">
                <a16:creationId xmlns:a16="http://schemas.microsoft.com/office/drawing/2014/main" id="{3CB94899-9943-439C-6B5C-4D85EA814D29}"/>
              </a:ext>
            </a:extLst>
          </p:cNvPr>
          <p:cNvPicPr>
            <a:picLocks noChangeAspect="1"/>
          </p:cNvPicPr>
          <p:nvPr/>
        </p:nvPicPr>
        <p:blipFill>
          <a:blip r:embed="rId3"/>
          <a:stretch>
            <a:fillRect/>
          </a:stretch>
        </p:blipFill>
        <p:spPr>
          <a:xfrm>
            <a:off x="95771" y="340659"/>
            <a:ext cx="7480652" cy="1111869"/>
          </a:xfrm>
          <a:prstGeom prst="rect">
            <a:avLst/>
          </a:prstGeom>
        </p:spPr>
      </p:pic>
      <p:pic>
        <p:nvPicPr>
          <p:cNvPr id="7" name="图片 6">
            <a:extLst>
              <a:ext uri="{FF2B5EF4-FFF2-40B4-BE49-F238E27FC236}">
                <a16:creationId xmlns:a16="http://schemas.microsoft.com/office/drawing/2014/main" id="{A290E637-867A-0392-20DB-34FD63143649}"/>
              </a:ext>
            </a:extLst>
          </p:cNvPr>
          <p:cNvPicPr>
            <a:picLocks noChangeAspect="1"/>
          </p:cNvPicPr>
          <p:nvPr/>
        </p:nvPicPr>
        <p:blipFill>
          <a:blip r:embed="rId4"/>
          <a:stretch>
            <a:fillRect/>
          </a:stretch>
        </p:blipFill>
        <p:spPr>
          <a:xfrm>
            <a:off x="5529545" y="3429000"/>
            <a:ext cx="5997460" cy="3330229"/>
          </a:xfrm>
          <a:prstGeom prst="rect">
            <a:avLst/>
          </a:prstGeom>
        </p:spPr>
      </p:pic>
      <p:pic>
        <p:nvPicPr>
          <p:cNvPr id="9" name="图片 8">
            <a:extLst>
              <a:ext uri="{FF2B5EF4-FFF2-40B4-BE49-F238E27FC236}">
                <a16:creationId xmlns:a16="http://schemas.microsoft.com/office/drawing/2014/main" id="{5E2A81E9-210D-D9A3-CBA6-70504CEB8716}"/>
              </a:ext>
            </a:extLst>
          </p:cNvPr>
          <p:cNvPicPr>
            <a:picLocks noChangeAspect="1"/>
          </p:cNvPicPr>
          <p:nvPr/>
        </p:nvPicPr>
        <p:blipFill>
          <a:blip r:embed="rId5"/>
          <a:stretch>
            <a:fillRect/>
          </a:stretch>
        </p:blipFill>
        <p:spPr>
          <a:xfrm>
            <a:off x="95772" y="95390"/>
            <a:ext cx="6950488" cy="217513"/>
          </a:xfrm>
          <a:prstGeom prst="rect">
            <a:avLst/>
          </a:prstGeom>
        </p:spPr>
      </p:pic>
    </p:spTree>
    <p:extLst>
      <p:ext uri="{BB962C8B-B14F-4D97-AF65-F5344CB8AC3E}">
        <p14:creationId xmlns:p14="http://schemas.microsoft.com/office/powerpoint/2010/main" val="1410680553"/>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dirty="0">
                <a:solidFill>
                  <a:srgbClr val="FFFFFF"/>
                </a:solidFill>
                <a:latin typeface="微软雅黑"/>
                <a:ea typeface="微软雅黑"/>
              </a:rPr>
              <a:t>谢谢</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755017982"/>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和其他进程的关系</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312839" y="848378"/>
            <a:ext cx="11538502" cy="1200329"/>
          </a:xfrm>
          <a:prstGeom prst="rect">
            <a:avLst/>
          </a:prstGeom>
          <a:noFill/>
        </p:spPr>
        <p:txBody>
          <a:bodyPr wrap="square">
            <a:spAutoFit/>
          </a:bodyPr>
          <a:lstStyle/>
          <a:p>
            <a:r>
              <a:rPr lang="zh-CN" altLang="en-US" dirty="0"/>
              <a:t>进程是家族式管理的，内核态进程和用户态进程分别有自己的根祖先，祖先进程在内核初始化时就创建好了，分别是</a:t>
            </a:r>
            <a:r>
              <a:rPr lang="en-US" altLang="zh-CN" dirty="0"/>
              <a:t>1</a:t>
            </a:r>
            <a:r>
              <a:rPr lang="zh-CN" altLang="en-US" dirty="0"/>
              <a:t>号</a:t>
            </a:r>
            <a:r>
              <a:rPr lang="en-US" altLang="zh-CN" dirty="0"/>
              <a:t>(</a:t>
            </a:r>
            <a:r>
              <a:rPr lang="zh-CN" altLang="en-US" dirty="0"/>
              <a:t>用户进程祖先</a:t>
            </a:r>
            <a:r>
              <a:rPr lang="en-US" altLang="zh-CN" dirty="0"/>
              <a:t>)</a:t>
            </a:r>
            <a:r>
              <a:rPr lang="zh-CN" altLang="en-US" dirty="0"/>
              <a:t>和</a:t>
            </a:r>
            <a:r>
              <a:rPr lang="en-US" altLang="zh-CN" dirty="0"/>
              <a:t>2</a:t>
            </a:r>
            <a:r>
              <a:rPr lang="zh-CN" altLang="en-US" dirty="0"/>
              <a:t>号</a:t>
            </a:r>
            <a:r>
              <a:rPr lang="en-US" altLang="zh-CN" dirty="0"/>
              <a:t>(</a:t>
            </a:r>
            <a:r>
              <a:rPr lang="zh-CN" altLang="en-US" dirty="0"/>
              <a:t>内核进程祖先</a:t>
            </a:r>
            <a:r>
              <a:rPr lang="en-US" altLang="zh-CN" dirty="0"/>
              <a:t>)</a:t>
            </a:r>
            <a:r>
              <a:rPr lang="zh-CN" altLang="en-US" dirty="0"/>
              <a:t>进程。进程刚生下来就确定了自己的基因，基因决定了他们权限不同， 父亲是谁，兄弟姐妹都有谁都已经安排好了。 进程可以有自己的子子孙孙，这很像人类的传承方式。最终会形成树状结构，每个进程都能找到自己的位置。</a:t>
            </a:r>
          </a:p>
        </p:txBody>
      </p:sp>
      <p:sp>
        <p:nvSpPr>
          <p:cNvPr id="10" name="文本框 9">
            <a:extLst>
              <a:ext uri="{FF2B5EF4-FFF2-40B4-BE49-F238E27FC236}">
                <a16:creationId xmlns:a16="http://schemas.microsoft.com/office/drawing/2014/main" id="{28A4E50F-B484-9E63-4E88-D3B08D39669A}"/>
              </a:ext>
            </a:extLst>
          </p:cNvPr>
          <p:cNvSpPr txBox="1"/>
          <p:nvPr/>
        </p:nvSpPr>
        <p:spPr>
          <a:xfrm>
            <a:off x="6082089" y="2316303"/>
            <a:ext cx="5769251" cy="3693319"/>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进程的管理遵循以下几点原则</a:t>
            </a:r>
            <a:r>
              <a:rPr lang="en-US" altLang="zh-CN" b="0" i="0" dirty="0">
                <a:solidFill>
                  <a:srgbClr val="2C3E50"/>
                </a:solidFill>
                <a:effectLst/>
                <a:latin typeface="Georgia Pro" panose="02040502050405020303" pitchFamily="18" charset="0"/>
              </a:rPr>
              <a:t>:</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1.</a:t>
            </a:r>
            <a:r>
              <a:rPr lang="zh-CN" altLang="en-US" b="0" i="0" dirty="0">
                <a:solidFill>
                  <a:srgbClr val="2C3E50"/>
                </a:solidFill>
                <a:effectLst/>
                <a:latin typeface="Georgia Pro" panose="02040502050405020303" pitchFamily="18" charset="0"/>
              </a:rPr>
              <a:t>进程退出时会主动释放持有的进程资源，但持有的进程</a:t>
            </a:r>
            <a:r>
              <a:rPr lang="en-US" altLang="zh-CN" dirty="0">
                <a:solidFill>
                  <a:srgbClr val="2C3E50"/>
                </a:solidFill>
                <a:latin typeface="Georgia Pro" panose="02040502050405020303" pitchFamily="18" charset="0"/>
              </a:rPr>
              <a:t>PCB</a:t>
            </a:r>
            <a:r>
              <a:rPr lang="zh-CN" altLang="en-US" b="0" i="0" dirty="0">
                <a:solidFill>
                  <a:srgbClr val="2C3E50"/>
                </a:solidFill>
                <a:effectLst/>
                <a:latin typeface="Georgia Pro" panose="02040502050405020303" pitchFamily="18" charset="0"/>
              </a:rPr>
              <a:t>资源需要父进程通过</a:t>
            </a:r>
            <a:r>
              <a:rPr lang="en-US" altLang="zh-CN" b="0" i="0" dirty="0">
                <a:solidFill>
                  <a:srgbClr val="2C3E50"/>
                </a:solidFill>
                <a:effectLst/>
                <a:latin typeface="Georgia Pro" panose="02040502050405020303" pitchFamily="18" charset="0"/>
              </a:rPr>
              <a:t>wait/</a:t>
            </a:r>
            <a:r>
              <a:rPr lang="en-US" altLang="zh-CN" b="0" i="0" dirty="0" err="1">
                <a:solidFill>
                  <a:srgbClr val="2C3E50"/>
                </a:solidFill>
                <a:effectLst/>
                <a:latin typeface="Georgia Pro" panose="02040502050405020303" pitchFamily="18" charset="0"/>
              </a:rPr>
              <a:t>waitpid</a:t>
            </a:r>
            <a:r>
              <a:rPr lang="zh-CN" altLang="en-US" b="0" i="0" dirty="0">
                <a:solidFill>
                  <a:srgbClr val="2C3E50"/>
                </a:solidFill>
                <a:effectLst/>
                <a:latin typeface="Georgia Pro" panose="02040502050405020303" pitchFamily="18" charset="0"/>
              </a:rPr>
              <a:t>或父进程退出时回收</a:t>
            </a:r>
            <a:r>
              <a:rPr lang="en-US" altLang="zh-CN" b="0" i="0" dirty="0">
                <a:solidFill>
                  <a:srgbClr val="2C3E50"/>
                </a:solidFill>
                <a:effectLst/>
                <a:latin typeface="Georgia Pro" panose="02040502050405020303" pitchFamily="18" charset="0"/>
              </a:rPr>
              <a:t>.</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2.</a:t>
            </a:r>
            <a:r>
              <a:rPr lang="zh-CN" altLang="en-US" b="0" i="0" dirty="0">
                <a:solidFill>
                  <a:srgbClr val="2C3E50"/>
                </a:solidFill>
                <a:effectLst/>
                <a:latin typeface="Georgia Pro" panose="02040502050405020303" pitchFamily="18" charset="0"/>
              </a:rPr>
              <a:t>一个子进程的消亡要通知父进程，以便父进程在族谱上抹掉它的痕迹，一些异常情况下的坏孩子进程消亡没有告知父进程的，系统也会有定时任务能检测到而回收其资源</a:t>
            </a:r>
            <a:r>
              <a:rPr lang="en-US" altLang="zh-CN" b="0" i="0" dirty="0">
                <a:solidFill>
                  <a:srgbClr val="2C3E50"/>
                </a:solidFill>
                <a:effectLst/>
                <a:latin typeface="Georgia Pro" panose="02040502050405020303" pitchFamily="18" charset="0"/>
              </a:rPr>
              <a:t>.</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3.</a:t>
            </a:r>
            <a:r>
              <a:rPr lang="zh-CN" altLang="en-US" b="0" i="0" dirty="0">
                <a:solidFill>
                  <a:srgbClr val="2C3E50"/>
                </a:solidFill>
                <a:effectLst/>
                <a:latin typeface="Georgia Pro" panose="02040502050405020303" pitchFamily="18" charset="0"/>
              </a:rPr>
              <a:t>进程创建后，只能操作自己进程空间的资源，无法操作其它进程的资源（共享资源除外）</a:t>
            </a:r>
            <a:r>
              <a:rPr lang="en-US" altLang="zh-CN" b="0" i="0" dirty="0">
                <a:solidFill>
                  <a:srgbClr val="2C3E50"/>
                </a:solidFill>
                <a:effectLst/>
                <a:latin typeface="Georgia Pro" panose="02040502050405020303" pitchFamily="18" charset="0"/>
              </a:rPr>
              <a:t>.</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4.</a:t>
            </a:r>
            <a:r>
              <a:rPr lang="zh-CN" altLang="en-US" b="0" i="0" dirty="0">
                <a:solidFill>
                  <a:srgbClr val="2C3E50"/>
                </a:solidFill>
                <a:effectLst/>
                <a:latin typeface="Georgia Pro" panose="02040502050405020303" pitchFamily="18" charset="0"/>
              </a:rPr>
              <a:t>进程间有多种通讯方式，事件，信号，消息队列，管道等等， </a:t>
            </a:r>
            <a:r>
              <a:rPr lang="en-US" altLang="zh-CN" b="0" i="0" dirty="0" err="1">
                <a:solidFill>
                  <a:srgbClr val="2C3E50"/>
                </a:solidFill>
                <a:effectLst/>
                <a:latin typeface="Georgia Pro" panose="02040502050405020303" pitchFamily="18" charset="0"/>
              </a:rPr>
              <a:t>liteipc</a:t>
            </a:r>
            <a:r>
              <a:rPr lang="zh-CN" altLang="en-US" b="0" i="0" dirty="0">
                <a:solidFill>
                  <a:srgbClr val="2C3E50"/>
                </a:solidFill>
                <a:effectLst/>
                <a:latin typeface="Georgia Pro" panose="02040502050405020303" pitchFamily="18" charset="0"/>
              </a:rPr>
              <a:t>是进程间基于文件的一种通讯方式，它的特点是传递的信息量可以很大</a:t>
            </a:r>
            <a:r>
              <a:rPr lang="en-US" altLang="zh-CN" b="0" i="0" dirty="0">
                <a:solidFill>
                  <a:srgbClr val="2C3E50"/>
                </a:solidFill>
                <a:effectLst/>
                <a:latin typeface="Georgia Pro" panose="02040502050405020303" pitchFamily="18" charset="0"/>
              </a:rPr>
              <a:t>.</a:t>
            </a:r>
          </a:p>
        </p:txBody>
      </p:sp>
      <p:pic>
        <p:nvPicPr>
          <p:cNvPr id="7" name="内容占位符 6">
            <a:extLst>
              <a:ext uri="{FF2B5EF4-FFF2-40B4-BE49-F238E27FC236}">
                <a16:creationId xmlns:a16="http://schemas.microsoft.com/office/drawing/2014/main" id="{5A1F9A37-415A-3E77-D14D-5F47F2D9CDB1}"/>
              </a:ext>
            </a:extLst>
          </p:cNvPr>
          <p:cNvPicPr>
            <a:picLocks noGrp="1" noChangeAspect="1"/>
          </p:cNvPicPr>
          <p:nvPr>
            <p:ph idx="1"/>
          </p:nvPr>
        </p:nvPicPr>
        <p:blipFill>
          <a:blip r:embed="rId2"/>
          <a:stretch>
            <a:fillRect/>
          </a:stretch>
        </p:blipFill>
        <p:spPr>
          <a:xfrm>
            <a:off x="312838" y="2048706"/>
            <a:ext cx="5523185" cy="4737933"/>
          </a:xfrm>
        </p:spPr>
      </p:pic>
    </p:spTree>
    <p:extLst>
      <p:ext uri="{BB962C8B-B14F-4D97-AF65-F5344CB8AC3E}">
        <p14:creationId xmlns:p14="http://schemas.microsoft.com/office/powerpoint/2010/main" val="377939081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4976070" y="2653120"/>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4976070" y="2731807"/>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44" name="Rectangle 26"/>
          <p:cNvSpPr/>
          <p:nvPr/>
        </p:nvSpPr>
        <p:spPr>
          <a:xfrm>
            <a:off x="6346371" y="2653120"/>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417197" y="2751775"/>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进程管理</a:t>
            </a:r>
          </a:p>
        </p:txBody>
      </p:sp>
      <p:sp>
        <p:nvSpPr>
          <p:cNvPr id="2" name="Rectangle 24">
            <a:extLst>
              <a:ext uri="{FF2B5EF4-FFF2-40B4-BE49-F238E27FC236}">
                <a16:creationId xmlns:a16="http://schemas.microsoft.com/office/drawing/2014/main" id="{E49E32E7-671D-E437-65A4-A084DDA39C6D}"/>
              </a:ext>
            </a:extLst>
          </p:cNvPr>
          <p:cNvSpPr/>
          <p:nvPr/>
        </p:nvSpPr>
        <p:spPr>
          <a:xfrm>
            <a:off x="4976070" y="1514433"/>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 name="TextBox 25">
            <a:extLst>
              <a:ext uri="{FF2B5EF4-FFF2-40B4-BE49-F238E27FC236}">
                <a16:creationId xmlns:a16="http://schemas.microsoft.com/office/drawing/2014/main" id="{A6A52AF5-5128-6A90-16D9-D3C1E8FC6908}"/>
              </a:ext>
            </a:extLst>
          </p:cNvPr>
          <p:cNvSpPr txBox="1"/>
          <p:nvPr/>
        </p:nvSpPr>
        <p:spPr>
          <a:xfrm>
            <a:off x="4976070" y="159312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4" name="Rectangle 26">
            <a:extLst>
              <a:ext uri="{FF2B5EF4-FFF2-40B4-BE49-F238E27FC236}">
                <a16:creationId xmlns:a16="http://schemas.microsoft.com/office/drawing/2014/main" id="{C71E1CCD-FA24-464F-1C0B-1F80A5BA7DB9}"/>
              </a:ext>
            </a:extLst>
          </p:cNvPr>
          <p:cNvSpPr/>
          <p:nvPr/>
        </p:nvSpPr>
        <p:spPr>
          <a:xfrm>
            <a:off x="6346371" y="1514433"/>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5" name="TextBox 27">
            <a:extLst>
              <a:ext uri="{FF2B5EF4-FFF2-40B4-BE49-F238E27FC236}">
                <a16:creationId xmlns:a16="http://schemas.microsoft.com/office/drawing/2014/main" id="{EF3BB603-D6F0-F1B2-F7F2-1A951DB42880}"/>
              </a:ext>
            </a:extLst>
          </p:cNvPr>
          <p:cNvSpPr txBox="1"/>
          <p:nvPr/>
        </p:nvSpPr>
        <p:spPr>
          <a:xfrm>
            <a:off x="6417197" y="1613088"/>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进程控制块</a:t>
            </a:r>
          </a:p>
        </p:txBody>
      </p:sp>
      <p:sp>
        <p:nvSpPr>
          <p:cNvPr id="6" name="Rectangle 24">
            <a:extLst>
              <a:ext uri="{FF2B5EF4-FFF2-40B4-BE49-F238E27FC236}">
                <a16:creationId xmlns:a16="http://schemas.microsoft.com/office/drawing/2014/main" id="{D17531D4-62F0-CB65-486E-5B9DDFAE43D0}"/>
              </a:ext>
            </a:extLst>
          </p:cNvPr>
          <p:cNvSpPr/>
          <p:nvPr/>
        </p:nvSpPr>
        <p:spPr>
          <a:xfrm>
            <a:off x="4976070" y="3906915"/>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7" name="TextBox 25">
            <a:extLst>
              <a:ext uri="{FF2B5EF4-FFF2-40B4-BE49-F238E27FC236}">
                <a16:creationId xmlns:a16="http://schemas.microsoft.com/office/drawing/2014/main" id="{E804A59A-B264-64E6-DCCD-2EBBC76A41A8}"/>
              </a:ext>
            </a:extLst>
          </p:cNvPr>
          <p:cNvSpPr txBox="1"/>
          <p:nvPr/>
        </p:nvSpPr>
        <p:spPr>
          <a:xfrm>
            <a:off x="4976070" y="3985602"/>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8" name="Rectangle 26">
            <a:extLst>
              <a:ext uri="{FF2B5EF4-FFF2-40B4-BE49-F238E27FC236}">
                <a16:creationId xmlns:a16="http://schemas.microsoft.com/office/drawing/2014/main" id="{6344BA68-DA06-951D-6F63-84FBC5059738}"/>
              </a:ext>
            </a:extLst>
          </p:cNvPr>
          <p:cNvSpPr/>
          <p:nvPr/>
        </p:nvSpPr>
        <p:spPr>
          <a:xfrm>
            <a:off x="6346371" y="3906915"/>
            <a:ext cx="55186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9" name="TextBox 27">
            <a:extLst>
              <a:ext uri="{FF2B5EF4-FFF2-40B4-BE49-F238E27FC236}">
                <a16:creationId xmlns:a16="http://schemas.microsoft.com/office/drawing/2014/main" id="{ED0A6F36-448F-11F6-3EA4-6B1C8DE04522}"/>
              </a:ext>
            </a:extLst>
          </p:cNvPr>
          <p:cNvSpPr txBox="1"/>
          <p:nvPr/>
        </p:nvSpPr>
        <p:spPr>
          <a:xfrm>
            <a:off x="6417197" y="4005570"/>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altLang="zh-CN" sz="3733" b="1" dirty="0">
                <a:solidFill>
                  <a:srgbClr val="FFFFFF"/>
                </a:solidFill>
                <a:latin typeface="微软雅黑"/>
                <a:ea typeface="微软雅黑"/>
              </a:rPr>
              <a:t>Fork</a:t>
            </a:r>
            <a:r>
              <a:rPr lang="zh-CN" altLang="en-US" sz="3733" b="1" dirty="0">
                <a:solidFill>
                  <a:srgbClr val="FFFFFF"/>
                </a:solidFill>
                <a:latin typeface="微软雅黑"/>
                <a:ea typeface="微软雅黑"/>
              </a:rPr>
              <a:t>进程</a:t>
            </a:r>
          </a:p>
        </p:txBody>
      </p:sp>
      <p:sp>
        <p:nvSpPr>
          <p:cNvPr id="10" name="Rectangle 10">
            <a:extLst>
              <a:ext uri="{FF2B5EF4-FFF2-40B4-BE49-F238E27FC236}">
                <a16:creationId xmlns:a16="http://schemas.microsoft.com/office/drawing/2014/main" id="{11C1D9B3-A407-6B25-EC5D-2AB2E88D8888}"/>
              </a:ext>
            </a:extLst>
          </p:cNvPr>
          <p:cNvSpPr/>
          <p:nvPr/>
        </p:nvSpPr>
        <p:spPr>
          <a:xfrm>
            <a:off x="4976070" y="5118579"/>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11" name="TextBox 11">
            <a:extLst>
              <a:ext uri="{FF2B5EF4-FFF2-40B4-BE49-F238E27FC236}">
                <a16:creationId xmlns:a16="http://schemas.microsoft.com/office/drawing/2014/main" id="{BE52BB71-2BC6-4B39-2932-97443D42A323}"/>
              </a:ext>
            </a:extLst>
          </p:cNvPr>
          <p:cNvSpPr txBox="1"/>
          <p:nvPr/>
        </p:nvSpPr>
        <p:spPr>
          <a:xfrm>
            <a:off x="5019448" y="520297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04</a:t>
            </a:r>
            <a:endParaRPr lang="zh-CN" altLang="en-US" sz="2667" dirty="0">
              <a:solidFill>
                <a:srgbClr val="FFFFFF"/>
              </a:solidFill>
              <a:latin typeface="Arial Black"/>
            </a:endParaRPr>
          </a:p>
        </p:txBody>
      </p:sp>
      <p:sp>
        <p:nvSpPr>
          <p:cNvPr id="12" name="Rectangle 18">
            <a:extLst>
              <a:ext uri="{FF2B5EF4-FFF2-40B4-BE49-F238E27FC236}">
                <a16:creationId xmlns:a16="http://schemas.microsoft.com/office/drawing/2014/main" id="{8D6F6462-1CCD-26A5-6EE5-57117FA2D8F9}"/>
              </a:ext>
            </a:extLst>
          </p:cNvPr>
          <p:cNvSpPr/>
          <p:nvPr/>
        </p:nvSpPr>
        <p:spPr>
          <a:xfrm>
            <a:off x="6330930" y="5118579"/>
            <a:ext cx="5573304"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13" name="TextBox 19">
            <a:extLst>
              <a:ext uri="{FF2B5EF4-FFF2-40B4-BE49-F238E27FC236}">
                <a16:creationId xmlns:a16="http://schemas.microsoft.com/office/drawing/2014/main" id="{A97A4368-1646-121C-DAE4-394D5E03EBB9}"/>
              </a:ext>
            </a:extLst>
          </p:cNvPr>
          <p:cNvSpPr txBox="1"/>
          <p:nvPr/>
        </p:nvSpPr>
        <p:spPr>
          <a:xfrm>
            <a:off x="6385601" y="5202976"/>
            <a:ext cx="5518632"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进程回收</a:t>
            </a:r>
          </a:p>
        </p:txBody>
      </p:sp>
    </p:spTree>
    <p:extLst>
      <p:ext uri="{BB962C8B-B14F-4D97-AF65-F5344CB8AC3E}">
        <p14:creationId xmlns:p14="http://schemas.microsoft.com/office/powerpoint/2010/main" val="25385359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进程关系链</a:t>
            </a:r>
          </a:p>
        </p:txBody>
      </p:sp>
      <p:sp>
        <p:nvSpPr>
          <p:cNvPr id="9" name="文本框 8">
            <a:extLst>
              <a:ext uri="{FF2B5EF4-FFF2-40B4-BE49-F238E27FC236}">
                <a16:creationId xmlns:a16="http://schemas.microsoft.com/office/drawing/2014/main" id="{0F5E819A-D537-A50E-C888-62A87D7B13B3}"/>
              </a:ext>
            </a:extLst>
          </p:cNvPr>
          <p:cNvSpPr txBox="1"/>
          <p:nvPr/>
        </p:nvSpPr>
        <p:spPr>
          <a:xfrm>
            <a:off x="665630" y="1610543"/>
            <a:ext cx="8379758" cy="1200329"/>
          </a:xfrm>
          <a:prstGeom prst="rect">
            <a:avLst/>
          </a:prstGeom>
          <a:noFill/>
        </p:spPr>
        <p:txBody>
          <a:bodyPr wrap="square">
            <a:spAutoFit/>
          </a:bodyPr>
          <a:lstStyle/>
          <a:p>
            <a:r>
              <a:rPr lang="zh-CN" altLang="en-US"/>
              <a:t>进程是家族式管理的，父子关系，兄弟关系，朋友关系，子女关系，甚至陌生人关系</a:t>
            </a:r>
            <a:r>
              <a:rPr lang="en-US" altLang="zh-CN"/>
              <a:t>(</a:t>
            </a:r>
            <a:r>
              <a:rPr lang="zh-CN" altLang="en-US"/>
              <a:t>等待你消亡</a:t>
            </a:r>
            <a:r>
              <a:rPr lang="en-US" altLang="zh-CN"/>
              <a:t>)</a:t>
            </a:r>
            <a:r>
              <a:rPr lang="zh-CN" altLang="en-US"/>
              <a:t>在一个进程的生命周期中都会记录下来。用什么来记录呢？当然是内核最重要的胶水结构体</a:t>
            </a:r>
            <a:r>
              <a:rPr lang="en-US" altLang="zh-CN"/>
              <a:t>LOS_DL_LIST</a:t>
            </a:r>
            <a:r>
              <a:rPr lang="zh-CN" altLang="en-US"/>
              <a:t>，进程控制块</a:t>
            </a:r>
            <a:r>
              <a:rPr lang="en-US" altLang="zh-CN"/>
              <a:t>(</a:t>
            </a:r>
            <a:r>
              <a:rPr lang="zh-CN" altLang="en-US"/>
              <a:t>以下简称</a:t>
            </a:r>
            <a:r>
              <a:rPr lang="en-US" altLang="zh-CN"/>
              <a:t>PCB)</a:t>
            </a:r>
            <a:r>
              <a:rPr lang="zh-CN" altLang="en-US"/>
              <a:t>用了</a:t>
            </a:r>
            <a:r>
              <a:rPr lang="en-US" altLang="zh-CN"/>
              <a:t>8</a:t>
            </a:r>
            <a:r>
              <a:rPr lang="zh-CN" altLang="en-US"/>
              <a:t>个双向链表来记录进程家族的基因关系和运行时关系。如下</a:t>
            </a:r>
            <a:r>
              <a:rPr lang="en-US" altLang="zh-CN"/>
              <a:t>:</a:t>
            </a:r>
            <a:endParaRPr lang="zh-CN" altLang="en-US" dirty="0"/>
          </a:p>
        </p:txBody>
      </p:sp>
      <p:pic>
        <p:nvPicPr>
          <p:cNvPr id="4" name="图片 3">
            <a:extLst>
              <a:ext uri="{FF2B5EF4-FFF2-40B4-BE49-F238E27FC236}">
                <a16:creationId xmlns:a16="http://schemas.microsoft.com/office/drawing/2014/main" id="{5CE517D7-DCB5-CDA7-064A-745225151889}"/>
              </a:ext>
            </a:extLst>
          </p:cNvPr>
          <p:cNvPicPr>
            <a:picLocks noChangeAspect="1"/>
          </p:cNvPicPr>
          <p:nvPr/>
        </p:nvPicPr>
        <p:blipFill>
          <a:blip r:embed="rId2"/>
          <a:stretch>
            <a:fillRect/>
          </a:stretch>
        </p:blipFill>
        <p:spPr>
          <a:xfrm>
            <a:off x="884710" y="3007996"/>
            <a:ext cx="7643522" cy="2545301"/>
          </a:xfrm>
          <a:prstGeom prst="rect">
            <a:avLst/>
          </a:prstGeom>
        </p:spPr>
      </p:pic>
    </p:spTree>
    <p:extLst>
      <p:ext uri="{BB962C8B-B14F-4D97-AF65-F5344CB8AC3E}">
        <p14:creationId xmlns:p14="http://schemas.microsoft.com/office/powerpoint/2010/main" val="282473206"/>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进程关系链</a:t>
            </a:r>
          </a:p>
        </p:txBody>
      </p:sp>
      <p:sp>
        <p:nvSpPr>
          <p:cNvPr id="9" name="文本框 8">
            <a:extLst>
              <a:ext uri="{FF2B5EF4-FFF2-40B4-BE49-F238E27FC236}">
                <a16:creationId xmlns:a16="http://schemas.microsoft.com/office/drawing/2014/main" id="{0F5E819A-D537-A50E-C888-62A87D7B13B3}"/>
              </a:ext>
            </a:extLst>
          </p:cNvPr>
          <p:cNvSpPr txBox="1"/>
          <p:nvPr/>
        </p:nvSpPr>
        <p:spPr>
          <a:xfrm>
            <a:off x="166402" y="857508"/>
            <a:ext cx="11926986" cy="3785652"/>
          </a:xfrm>
          <a:prstGeom prst="rect">
            <a:avLst/>
          </a:prstGeom>
          <a:noFill/>
        </p:spPr>
        <p:txBody>
          <a:bodyPr wrap="square">
            <a:spAutoFit/>
          </a:bodyPr>
          <a:lstStyle/>
          <a:p>
            <a:r>
              <a:rPr lang="en-US" altLang="zh-CN" sz="1600" dirty="0"/>
              <a:t>1. </a:t>
            </a:r>
            <a:r>
              <a:rPr lang="en-US" altLang="zh-CN" sz="1600" dirty="0" err="1"/>
              <a:t>pendList</a:t>
            </a:r>
            <a:r>
              <a:rPr lang="zh-CN" altLang="en-US" sz="1600" dirty="0"/>
              <a:t>是鸿蒙内核功能最多的一个链表，它远不止字面意思阻塞链表这么简单。</a:t>
            </a:r>
          </a:p>
          <a:p>
            <a:r>
              <a:rPr lang="en-US" altLang="zh-CN" sz="1600" dirty="0"/>
              <a:t>2. </a:t>
            </a:r>
            <a:r>
              <a:rPr lang="en-US" altLang="zh-CN" sz="1600" dirty="0" err="1"/>
              <a:t>childrenList</a:t>
            </a:r>
            <a:r>
              <a:rPr lang="zh-CN" altLang="en-US" sz="1600" dirty="0"/>
              <a:t>孩子链表，所有由它</a:t>
            </a:r>
            <a:r>
              <a:rPr lang="en-US" altLang="zh-CN" sz="1600" dirty="0"/>
              <a:t>fork</a:t>
            </a:r>
            <a:r>
              <a:rPr lang="zh-CN" altLang="en-US" sz="1600" dirty="0"/>
              <a:t>出来的进程都挂到这个链表上。上面的孩子进程在死亡前会将自己从上面摘出去，转而挂到</a:t>
            </a:r>
            <a:r>
              <a:rPr lang="en-US" altLang="zh-CN" sz="1600" dirty="0" err="1"/>
              <a:t>exitChildList</a:t>
            </a:r>
            <a:r>
              <a:rPr lang="zh-CN" altLang="en-US" sz="1600" dirty="0"/>
              <a:t>链表上。</a:t>
            </a:r>
          </a:p>
          <a:p>
            <a:r>
              <a:rPr lang="en-US" altLang="zh-CN" sz="1600" dirty="0"/>
              <a:t>3. </a:t>
            </a:r>
            <a:r>
              <a:rPr lang="en-US" altLang="zh-CN" sz="1600" dirty="0" err="1"/>
              <a:t>exitChildList</a:t>
            </a:r>
            <a:r>
              <a:rPr lang="zh-CN" altLang="en-US" sz="1600" dirty="0"/>
              <a:t>退出孩子链表，进入死亡程序的进程要挂到这个链表上，一个进程的死亡是件挺麻烦的事，进程池的数量有限，需要及时回收进程资源，但家族管理关系复杂，要去很多地方消除痕迹。尤其还有其他进程在看你笑话，等你死亡</a:t>
            </a:r>
            <a:r>
              <a:rPr lang="en-US" altLang="zh-CN" sz="1600" dirty="0"/>
              <a:t>(wait/</a:t>
            </a:r>
            <a:r>
              <a:rPr lang="en-US" altLang="zh-CN" sz="1600" dirty="0" err="1"/>
              <a:t>waitpid</a:t>
            </a:r>
            <a:r>
              <a:rPr lang="en-US" altLang="zh-CN" sz="1600" dirty="0"/>
              <a:t>)</a:t>
            </a:r>
            <a:r>
              <a:rPr lang="zh-CN" altLang="en-US" sz="1600" dirty="0"/>
              <a:t>了通知它们一声。</a:t>
            </a:r>
          </a:p>
          <a:p>
            <a:r>
              <a:rPr lang="en-US" altLang="zh-CN" sz="1600" dirty="0"/>
              <a:t>4. </a:t>
            </a:r>
            <a:r>
              <a:rPr lang="en-US" altLang="zh-CN" sz="1600" dirty="0" err="1"/>
              <a:t>siblingList</a:t>
            </a:r>
            <a:r>
              <a:rPr lang="zh-CN" altLang="en-US" sz="1600" dirty="0"/>
              <a:t>兄弟链表，和你同一个父亲的进程都挂到了这个链表上。</a:t>
            </a:r>
          </a:p>
          <a:p>
            <a:r>
              <a:rPr lang="en-US" altLang="zh-CN" sz="1600" dirty="0"/>
              <a:t>5. </a:t>
            </a:r>
            <a:r>
              <a:rPr lang="en-US" altLang="zh-CN" sz="1600" dirty="0" err="1"/>
              <a:t>subordinateGroupList</a:t>
            </a:r>
            <a:r>
              <a:rPr lang="en-US" altLang="zh-CN" sz="1600" dirty="0"/>
              <a:t> </a:t>
            </a:r>
            <a:r>
              <a:rPr lang="zh-CN" altLang="en-US" sz="1600" dirty="0"/>
              <a:t>朋友圈链表，里面是因为兴趣爱好</a:t>
            </a:r>
            <a:r>
              <a:rPr lang="en-US" altLang="zh-CN" sz="1600" dirty="0"/>
              <a:t>(</a:t>
            </a:r>
            <a:r>
              <a:rPr lang="zh-CN" altLang="en-US" sz="1600" dirty="0"/>
              <a:t>进程组</a:t>
            </a:r>
            <a:r>
              <a:rPr lang="en-US" altLang="zh-CN" sz="1600" dirty="0"/>
              <a:t>)</a:t>
            </a:r>
            <a:r>
              <a:rPr lang="zh-CN" altLang="en-US" sz="1600" dirty="0"/>
              <a:t>而挂在一起的进程，它们可以不是一个父亲，不是一个祖父，但一定是同一个老祖宗</a:t>
            </a:r>
            <a:r>
              <a:rPr lang="en-US" altLang="zh-CN" sz="1600" dirty="0"/>
              <a:t>(</a:t>
            </a:r>
            <a:r>
              <a:rPr lang="zh-CN" altLang="en-US" sz="1600" dirty="0"/>
              <a:t>用户态和内核态根进程</a:t>
            </a:r>
            <a:r>
              <a:rPr lang="en-US" altLang="zh-CN" sz="1600" dirty="0"/>
              <a:t>)</a:t>
            </a:r>
            <a:r>
              <a:rPr lang="zh-CN" altLang="en-US" sz="1600" dirty="0"/>
              <a:t>。</a:t>
            </a:r>
          </a:p>
          <a:p>
            <a:r>
              <a:rPr lang="en-US" altLang="zh-CN" sz="1600" dirty="0"/>
              <a:t>6. </a:t>
            </a:r>
            <a:r>
              <a:rPr lang="en-US" altLang="zh-CN" sz="1600" dirty="0" err="1"/>
              <a:t>threadSiblingList</a:t>
            </a:r>
            <a:r>
              <a:rPr lang="zh-CN" altLang="en-US" sz="1600" dirty="0"/>
              <a:t>线程链表，上面挂的是进程</a:t>
            </a:r>
            <a:r>
              <a:rPr lang="en-US" altLang="zh-CN" sz="1600" dirty="0"/>
              <a:t>ID</a:t>
            </a:r>
            <a:r>
              <a:rPr lang="zh-CN" altLang="en-US" sz="1600" dirty="0"/>
              <a:t>都是这个进程的线程</a:t>
            </a:r>
            <a:r>
              <a:rPr lang="en-US" altLang="zh-CN" sz="1600" dirty="0"/>
              <a:t>(</a:t>
            </a:r>
            <a:r>
              <a:rPr lang="zh-CN" altLang="en-US" sz="1600" dirty="0"/>
              <a:t>任务</a:t>
            </a:r>
            <a:r>
              <a:rPr lang="en-US" altLang="zh-CN" sz="1600" dirty="0"/>
              <a:t>)</a:t>
            </a:r>
            <a:r>
              <a:rPr lang="zh-CN" altLang="en-US" sz="1600" dirty="0"/>
              <a:t>，进程和线程的关系是</a:t>
            </a:r>
            <a:r>
              <a:rPr lang="en-US" altLang="zh-CN" sz="1600" dirty="0"/>
              <a:t>1:N</a:t>
            </a:r>
            <a:r>
              <a:rPr lang="zh-CN" altLang="en-US" sz="1600" dirty="0"/>
              <a:t>的关系，一个线程只能属于一个进程。这里要注意任务在其生命周期中是不能改所属进程的。</a:t>
            </a:r>
          </a:p>
          <a:p>
            <a:r>
              <a:rPr lang="en-US" altLang="zh-CN" sz="1600" dirty="0"/>
              <a:t>7. </a:t>
            </a:r>
            <a:r>
              <a:rPr lang="en-US" altLang="zh-CN" sz="1600" dirty="0" err="1"/>
              <a:t>threadPriQueueList</a:t>
            </a:r>
            <a:r>
              <a:rPr lang="zh-CN" altLang="en-US" sz="1600" dirty="0"/>
              <a:t>（已取消）线程的调度队列数组，一共</a:t>
            </a:r>
            <a:r>
              <a:rPr lang="en-US" altLang="zh-CN" sz="1600" dirty="0"/>
              <a:t>32</a:t>
            </a:r>
            <a:r>
              <a:rPr lang="zh-CN" altLang="en-US" sz="1600" dirty="0"/>
              <a:t>个，任务和进程一样有</a:t>
            </a:r>
            <a:r>
              <a:rPr lang="en-US" altLang="zh-CN" sz="1600" dirty="0"/>
              <a:t>32</a:t>
            </a:r>
            <a:r>
              <a:rPr lang="zh-CN" altLang="en-US" sz="1600" dirty="0"/>
              <a:t>个优先级，调度算法的过程是先找到优先级最高的进程，在从该进程的任务队列里去最高的优先级任务运行。</a:t>
            </a:r>
          </a:p>
          <a:p>
            <a:r>
              <a:rPr lang="en-US" altLang="zh-CN" sz="1600" dirty="0"/>
              <a:t>8. </a:t>
            </a:r>
            <a:r>
              <a:rPr lang="en-US" altLang="zh-CN" sz="1600" dirty="0" err="1"/>
              <a:t>waitList</a:t>
            </a:r>
            <a:r>
              <a:rPr lang="en-US" altLang="zh-CN" sz="1600" dirty="0"/>
              <a:t> </a:t>
            </a:r>
            <a:r>
              <a:rPr lang="zh-CN" altLang="en-US" sz="1600" dirty="0"/>
              <a:t>是等待子进程消亡的任务链表，注意上面挂的是任务。任务是通过系统调用</a:t>
            </a:r>
            <a:r>
              <a:rPr lang="en-US" altLang="zh-CN" sz="1600" dirty="0"/>
              <a:t>wait</a:t>
            </a:r>
            <a:r>
              <a:rPr lang="zh-CN" altLang="en-US" sz="1600" dirty="0"/>
              <a:t>和</a:t>
            </a:r>
            <a:r>
              <a:rPr lang="en-US" altLang="zh-CN" sz="1600" dirty="0" err="1"/>
              <a:t>waitpid</a:t>
            </a:r>
            <a:r>
              <a:rPr lang="zh-CN" altLang="en-US" sz="1600" dirty="0"/>
              <a:t>，将任务挂到</a:t>
            </a:r>
            <a:r>
              <a:rPr lang="en-US" altLang="zh-CN" sz="1600" dirty="0" err="1"/>
              <a:t>waitList</a:t>
            </a:r>
            <a:r>
              <a:rPr lang="zh-CN" altLang="en-US" sz="1600" dirty="0"/>
              <a:t>上。鸿蒙</a:t>
            </a:r>
            <a:r>
              <a:rPr lang="en-US" altLang="zh-CN" sz="1600" dirty="0" err="1"/>
              <a:t>waitpid</a:t>
            </a:r>
            <a:r>
              <a:rPr lang="zh-CN" altLang="en-US" sz="1600" dirty="0"/>
              <a:t>系统调用为</a:t>
            </a:r>
            <a:r>
              <a:rPr lang="en-US" altLang="zh-CN" sz="1600" dirty="0" err="1"/>
              <a:t>SysWait</a:t>
            </a:r>
            <a:endParaRPr lang="zh-CN" altLang="en-US" sz="1600" dirty="0"/>
          </a:p>
        </p:txBody>
      </p:sp>
      <p:pic>
        <p:nvPicPr>
          <p:cNvPr id="6" name="图片 5">
            <a:extLst>
              <a:ext uri="{FF2B5EF4-FFF2-40B4-BE49-F238E27FC236}">
                <a16:creationId xmlns:a16="http://schemas.microsoft.com/office/drawing/2014/main" id="{31AD86E6-C300-9895-5821-0F724F059777}"/>
              </a:ext>
            </a:extLst>
          </p:cNvPr>
          <p:cNvPicPr>
            <a:picLocks noChangeAspect="1"/>
          </p:cNvPicPr>
          <p:nvPr/>
        </p:nvPicPr>
        <p:blipFill>
          <a:blip r:embed="rId2"/>
          <a:stretch>
            <a:fillRect/>
          </a:stretch>
        </p:blipFill>
        <p:spPr>
          <a:xfrm>
            <a:off x="240732" y="4889381"/>
            <a:ext cx="5697765" cy="693896"/>
          </a:xfrm>
          <a:prstGeom prst="rect">
            <a:avLst/>
          </a:prstGeom>
        </p:spPr>
      </p:pic>
    </p:spTree>
    <p:extLst>
      <p:ext uri="{BB962C8B-B14F-4D97-AF65-F5344CB8AC3E}">
        <p14:creationId xmlns:p14="http://schemas.microsoft.com/office/powerpoint/2010/main" val="1832658071"/>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进程正常死亡过程</a:t>
            </a:r>
          </a:p>
        </p:txBody>
      </p:sp>
      <p:sp>
        <p:nvSpPr>
          <p:cNvPr id="7" name="文本框 6">
            <a:extLst>
              <a:ext uri="{FF2B5EF4-FFF2-40B4-BE49-F238E27FC236}">
                <a16:creationId xmlns:a16="http://schemas.microsoft.com/office/drawing/2014/main" id="{FF854C7A-64C6-E221-5F36-31BD001BBF3F}"/>
              </a:ext>
            </a:extLst>
          </p:cNvPr>
          <p:cNvSpPr txBox="1"/>
          <p:nvPr/>
        </p:nvSpPr>
        <p:spPr>
          <a:xfrm>
            <a:off x="6481482" y="986720"/>
            <a:ext cx="5567084" cy="5078313"/>
          </a:xfrm>
          <a:prstGeom prst="rect">
            <a:avLst/>
          </a:prstGeom>
          <a:noFill/>
        </p:spPr>
        <p:txBody>
          <a:bodyPr wrap="square">
            <a:spAutoFit/>
          </a:bodyPr>
          <a:lstStyle/>
          <a:p>
            <a:r>
              <a:rPr lang="en-US" altLang="zh-CN" dirty="0"/>
              <a:t>1. </a:t>
            </a:r>
            <a:r>
              <a:rPr lang="zh-CN" altLang="en-US" dirty="0"/>
              <a:t>退群，向兄弟姐妹</a:t>
            </a:r>
            <a:r>
              <a:rPr lang="en-US" altLang="zh-CN" dirty="0" err="1"/>
              <a:t>siblingList</a:t>
            </a:r>
            <a:r>
              <a:rPr lang="zh-CN" altLang="en-US" dirty="0"/>
              <a:t>告别，向朋友圈</a:t>
            </a:r>
            <a:r>
              <a:rPr lang="en-US" altLang="zh-CN" dirty="0"/>
              <a:t>(</a:t>
            </a:r>
            <a:r>
              <a:rPr lang="zh-CN" altLang="en-US" dirty="0"/>
              <a:t>进程组</a:t>
            </a:r>
            <a:r>
              <a:rPr lang="en-US" altLang="zh-CN" dirty="0"/>
              <a:t>)</a:t>
            </a:r>
            <a:r>
              <a:rPr lang="zh-CN" altLang="en-US" dirty="0"/>
              <a:t>告别</a:t>
            </a:r>
            <a:r>
              <a:rPr lang="en-US" altLang="zh-CN" dirty="0" err="1"/>
              <a:t>subordinateGroupList</a:t>
            </a:r>
            <a:r>
              <a:rPr lang="zh-CN" altLang="en-US" dirty="0"/>
              <a:t>。</a:t>
            </a:r>
          </a:p>
          <a:p>
            <a:r>
              <a:rPr lang="en-US" altLang="zh-CN" dirty="0"/>
              <a:t>2. </a:t>
            </a:r>
            <a:r>
              <a:rPr lang="zh-CN" altLang="en-US" dirty="0"/>
              <a:t>告诉后人死亡原因</a:t>
            </a:r>
            <a:r>
              <a:rPr lang="en-US" altLang="zh-CN" dirty="0" err="1"/>
              <a:t>OsProcessExitCodeSet</a:t>
            </a:r>
            <a:r>
              <a:rPr lang="zh-CN" altLang="en-US" dirty="0"/>
              <a:t>，因为</a:t>
            </a:r>
            <a:r>
              <a:rPr lang="en-US" altLang="zh-CN" dirty="0" err="1"/>
              <a:t>waitList</a:t>
            </a:r>
            <a:r>
              <a:rPr lang="zh-CN" altLang="en-US" dirty="0"/>
              <a:t>上挂的任务在等待你的死亡信息。</a:t>
            </a:r>
            <a:endParaRPr lang="en-US" altLang="zh-CN" dirty="0"/>
          </a:p>
          <a:p>
            <a:r>
              <a:rPr lang="en-US" altLang="zh-CN" dirty="0"/>
              <a:t>3. </a:t>
            </a:r>
            <a:r>
              <a:rPr lang="zh-CN" altLang="en-US" dirty="0"/>
              <a:t>留下你的死亡记录，老父亲记录到</a:t>
            </a:r>
            <a:r>
              <a:rPr lang="en-US" altLang="zh-CN" dirty="0" err="1"/>
              <a:t>exitChildList</a:t>
            </a:r>
            <a:r>
              <a:rPr lang="zh-CN" altLang="en-US" dirty="0"/>
              <a:t>，朋友圈记录到</a:t>
            </a:r>
            <a:r>
              <a:rPr lang="en-US" altLang="zh-CN" dirty="0" err="1"/>
              <a:t>exitProcessList</a:t>
            </a:r>
            <a:r>
              <a:rPr lang="zh-CN" altLang="en-US" dirty="0"/>
              <a:t>中。</a:t>
            </a:r>
          </a:p>
          <a:p>
            <a:r>
              <a:rPr lang="en-US" altLang="zh-CN" dirty="0"/>
              <a:t>4. </a:t>
            </a:r>
            <a:r>
              <a:rPr lang="zh-CN" altLang="en-US" dirty="0"/>
              <a:t>向老祖宗托孤，用户态和内核态进程都有自己的祖宗进程</a:t>
            </a:r>
            <a:r>
              <a:rPr lang="en-US" altLang="zh-CN" dirty="0"/>
              <a:t>(1</a:t>
            </a:r>
            <a:r>
              <a:rPr lang="zh-CN" altLang="en-US" dirty="0"/>
              <a:t>和</a:t>
            </a:r>
            <a:r>
              <a:rPr lang="en-US" altLang="zh-CN" dirty="0"/>
              <a:t>2</a:t>
            </a:r>
            <a:r>
              <a:rPr lang="zh-CN" altLang="en-US" dirty="0"/>
              <a:t>号进程</a:t>
            </a:r>
            <a:r>
              <a:rPr lang="en-US" altLang="zh-CN" dirty="0"/>
              <a:t>)</a:t>
            </a:r>
            <a:r>
              <a:rPr lang="zh-CN" altLang="en-US" dirty="0"/>
              <a:t>，老祖宗身子硬朗，最后死。所有的短命鬼进程都可以把自己的孩子委托给老祖宗照顾，老祖宗会一视同仁。</a:t>
            </a:r>
          </a:p>
          <a:p>
            <a:r>
              <a:rPr lang="en-US" altLang="zh-CN" dirty="0"/>
              <a:t>5. </a:t>
            </a:r>
            <a:r>
              <a:rPr lang="zh-CN" altLang="en-US" dirty="0"/>
              <a:t>将自己变成了</a:t>
            </a:r>
            <a:r>
              <a:rPr lang="en-US" altLang="zh-CN" dirty="0"/>
              <a:t>OS_PROCESS_STATUS_ZOMBIES</a:t>
            </a:r>
            <a:r>
              <a:rPr lang="zh-CN" altLang="en-US" dirty="0"/>
              <a:t>僵尸进程。</a:t>
            </a:r>
          </a:p>
          <a:p>
            <a:r>
              <a:rPr lang="en-US" altLang="zh-CN" dirty="0"/>
              <a:t>6. </a:t>
            </a:r>
            <a:r>
              <a:rPr lang="zh-CN" altLang="en-US" dirty="0"/>
              <a:t>老父亲跑到村口广播这个孩子已经死亡的信号</a:t>
            </a:r>
            <a:r>
              <a:rPr lang="en-US" altLang="zh-CN" dirty="0" err="1"/>
              <a:t>OsKill</a:t>
            </a:r>
            <a:r>
              <a:rPr lang="zh-CN" altLang="en-US" dirty="0"/>
              <a:t>。</a:t>
            </a:r>
          </a:p>
          <a:p>
            <a:r>
              <a:rPr lang="en-US" altLang="zh-CN" dirty="0"/>
              <a:t>7. </a:t>
            </a:r>
            <a:r>
              <a:rPr lang="zh-CN" altLang="en-US" dirty="0"/>
              <a:t>将自己挂入进程回收链表，等待回收任务</a:t>
            </a:r>
            <a:r>
              <a:rPr lang="en-US" altLang="zh-CN" dirty="0" err="1"/>
              <a:t>ResourcesTask</a:t>
            </a:r>
            <a:r>
              <a:rPr lang="zh-CN" altLang="en-US" dirty="0"/>
              <a:t>回收资源。</a:t>
            </a:r>
          </a:p>
          <a:p>
            <a:r>
              <a:rPr lang="en-US" altLang="zh-CN" dirty="0"/>
              <a:t>8. </a:t>
            </a:r>
            <a:r>
              <a:rPr lang="zh-CN" altLang="en-US" dirty="0"/>
              <a:t>最后删除这个正在运行的任务，很明显其中一定会发生一次调度</a:t>
            </a:r>
            <a:r>
              <a:rPr lang="en-US" altLang="zh-CN" dirty="0" err="1"/>
              <a:t>OsSchedResched</a:t>
            </a:r>
            <a:r>
              <a:rPr lang="zh-CN" altLang="en-US" dirty="0"/>
              <a:t>。</a:t>
            </a:r>
          </a:p>
        </p:txBody>
      </p:sp>
      <p:pic>
        <p:nvPicPr>
          <p:cNvPr id="10" name="图片 9">
            <a:extLst>
              <a:ext uri="{FF2B5EF4-FFF2-40B4-BE49-F238E27FC236}">
                <a16:creationId xmlns:a16="http://schemas.microsoft.com/office/drawing/2014/main" id="{7334547E-28EC-FD1D-0952-2A25930A416E}"/>
              </a:ext>
            </a:extLst>
          </p:cNvPr>
          <p:cNvPicPr>
            <a:picLocks noChangeAspect="1"/>
          </p:cNvPicPr>
          <p:nvPr/>
        </p:nvPicPr>
        <p:blipFill>
          <a:blip r:embed="rId2"/>
          <a:stretch>
            <a:fillRect/>
          </a:stretch>
        </p:blipFill>
        <p:spPr>
          <a:xfrm>
            <a:off x="143434" y="878541"/>
            <a:ext cx="6107340" cy="5844988"/>
          </a:xfrm>
          <a:prstGeom prst="rect">
            <a:avLst/>
          </a:prstGeom>
        </p:spPr>
      </p:pic>
    </p:spTree>
    <p:extLst>
      <p:ext uri="{BB962C8B-B14F-4D97-AF65-F5344CB8AC3E}">
        <p14:creationId xmlns:p14="http://schemas.microsoft.com/office/powerpoint/2010/main" val="610710132"/>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孤儿进程</a:t>
            </a:r>
          </a:p>
        </p:txBody>
      </p:sp>
      <p:sp>
        <p:nvSpPr>
          <p:cNvPr id="7" name="文本框 6">
            <a:extLst>
              <a:ext uri="{FF2B5EF4-FFF2-40B4-BE49-F238E27FC236}">
                <a16:creationId xmlns:a16="http://schemas.microsoft.com/office/drawing/2014/main" id="{FF854C7A-64C6-E221-5F36-31BD001BBF3F}"/>
              </a:ext>
            </a:extLst>
          </p:cNvPr>
          <p:cNvSpPr txBox="1"/>
          <p:nvPr/>
        </p:nvSpPr>
        <p:spPr>
          <a:xfrm>
            <a:off x="555812" y="862975"/>
            <a:ext cx="11277600" cy="1200329"/>
          </a:xfrm>
          <a:prstGeom prst="rect">
            <a:avLst/>
          </a:prstGeom>
          <a:noFill/>
        </p:spPr>
        <p:txBody>
          <a:bodyPr wrap="square">
            <a:spAutoFit/>
          </a:bodyPr>
          <a:lstStyle/>
          <a:p>
            <a:r>
              <a:rPr lang="zh-CN" altLang="en-US" dirty="0"/>
              <a:t>一般情况下往往子进程的生命周期是要短于父进程。但因为</a:t>
            </a:r>
            <a:r>
              <a:rPr lang="en-US" altLang="zh-CN" dirty="0"/>
              <a:t>fork</a:t>
            </a:r>
            <a:r>
              <a:rPr lang="zh-CN" altLang="en-US" dirty="0"/>
              <a:t>之后，进程之间相互独立，调度算法一视同仁，父子之间是弱的关系力，什么情况都可能发生了。内核是允许父进程先退出，如果父进程退出而它的一个或多个子进程还在运行，那么这些子进程就被称为孤儿进程，孤儿进程最终将被两位老祖宗</a:t>
            </a:r>
            <a:r>
              <a:rPr lang="en-US" altLang="zh-CN" dirty="0"/>
              <a:t>(</a:t>
            </a:r>
            <a:r>
              <a:rPr lang="zh-CN" altLang="en-US" dirty="0"/>
              <a:t>用户态和内核态</a:t>
            </a:r>
            <a:r>
              <a:rPr lang="en-US" altLang="zh-CN" dirty="0"/>
              <a:t>)</a:t>
            </a:r>
            <a:r>
              <a:rPr lang="zh-CN" altLang="en-US" dirty="0"/>
              <a:t>所收养，并由老祖宗完成对它们的状态收集工作。</a:t>
            </a:r>
          </a:p>
        </p:txBody>
      </p:sp>
      <p:pic>
        <p:nvPicPr>
          <p:cNvPr id="8" name="图片 7">
            <a:extLst>
              <a:ext uri="{FF2B5EF4-FFF2-40B4-BE49-F238E27FC236}">
                <a16:creationId xmlns:a16="http://schemas.microsoft.com/office/drawing/2014/main" id="{279386D5-620B-2870-AE2C-E2D5037BBD82}"/>
              </a:ext>
            </a:extLst>
          </p:cNvPr>
          <p:cNvPicPr>
            <a:picLocks noChangeAspect="1"/>
          </p:cNvPicPr>
          <p:nvPr/>
        </p:nvPicPr>
        <p:blipFill>
          <a:blip r:embed="rId2"/>
          <a:stretch>
            <a:fillRect/>
          </a:stretch>
        </p:blipFill>
        <p:spPr>
          <a:xfrm>
            <a:off x="128619" y="2169118"/>
            <a:ext cx="5456393" cy="3627434"/>
          </a:xfrm>
          <a:prstGeom prst="rect">
            <a:avLst/>
          </a:prstGeom>
        </p:spPr>
      </p:pic>
      <p:pic>
        <p:nvPicPr>
          <p:cNvPr id="10" name="图片 9">
            <a:extLst>
              <a:ext uri="{FF2B5EF4-FFF2-40B4-BE49-F238E27FC236}">
                <a16:creationId xmlns:a16="http://schemas.microsoft.com/office/drawing/2014/main" id="{70B9043E-E976-A33F-C798-7AFA88516BBA}"/>
              </a:ext>
            </a:extLst>
          </p:cNvPr>
          <p:cNvPicPr>
            <a:picLocks noChangeAspect="1"/>
          </p:cNvPicPr>
          <p:nvPr/>
        </p:nvPicPr>
        <p:blipFill>
          <a:blip r:embed="rId3"/>
          <a:stretch>
            <a:fillRect/>
          </a:stretch>
        </p:blipFill>
        <p:spPr>
          <a:xfrm>
            <a:off x="5707611" y="2169118"/>
            <a:ext cx="6355770" cy="2906903"/>
          </a:xfrm>
          <a:prstGeom prst="rect">
            <a:avLst/>
          </a:prstGeom>
        </p:spPr>
      </p:pic>
      <p:sp>
        <p:nvSpPr>
          <p:cNvPr id="12" name="文本框 11">
            <a:extLst>
              <a:ext uri="{FF2B5EF4-FFF2-40B4-BE49-F238E27FC236}">
                <a16:creationId xmlns:a16="http://schemas.microsoft.com/office/drawing/2014/main" id="{430391ED-4CF0-F4BE-2D45-EB5B89F72D82}"/>
              </a:ext>
            </a:extLst>
          </p:cNvPr>
          <p:cNvSpPr txBox="1"/>
          <p:nvPr/>
        </p:nvSpPr>
        <p:spPr>
          <a:xfrm>
            <a:off x="6248402" y="5181835"/>
            <a:ext cx="5585010" cy="923330"/>
          </a:xfrm>
          <a:prstGeom prst="rect">
            <a:avLst/>
          </a:prstGeom>
          <a:noFill/>
        </p:spPr>
        <p:txBody>
          <a:bodyPr wrap="square">
            <a:spAutoFit/>
          </a:bodyPr>
          <a:lstStyle/>
          <a:p>
            <a:r>
              <a:rPr lang="zh-CN" altLang="en-US" dirty="0"/>
              <a:t>函数很简单，老父亲临终托付后事，请各自的老祖宗照顾孩子。从这里也可以看出进程的家族管理模式，两个家族从进程的出生到死亡负责到底</a:t>
            </a:r>
          </a:p>
        </p:txBody>
      </p:sp>
    </p:spTree>
    <p:extLst>
      <p:ext uri="{BB962C8B-B14F-4D97-AF65-F5344CB8AC3E}">
        <p14:creationId xmlns:p14="http://schemas.microsoft.com/office/powerpoint/2010/main" val="145359473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进程正常死亡过程</a:t>
            </a:r>
          </a:p>
        </p:txBody>
      </p:sp>
      <p:pic>
        <p:nvPicPr>
          <p:cNvPr id="4" name="图片 3">
            <a:extLst>
              <a:ext uri="{FF2B5EF4-FFF2-40B4-BE49-F238E27FC236}">
                <a16:creationId xmlns:a16="http://schemas.microsoft.com/office/drawing/2014/main" id="{071543BE-0DEE-615F-BA18-8BE07EEECB68}"/>
              </a:ext>
            </a:extLst>
          </p:cNvPr>
          <p:cNvPicPr>
            <a:picLocks noChangeAspect="1"/>
          </p:cNvPicPr>
          <p:nvPr/>
        </p:nvPicPr>
        <p:blipFill>
          <a:blip r:embed="rId2"/>
          <a:stretch>
            <a:fillRect/>
          </a:stretch>
        </p:blipFill>
        <p:spPr>
          <a:xfrm>
            <a:off x="1162394" y="1083853"/>
            <a:ext cx="9867211" cy="3999135"/>
          </a:xfrm>
          <a:prstGeom prst="rect">
            <a:avLst/>
          </a:prstGeom>
        </p:spPr>
      </p:pic>
    </p:spTree>
    <p:extLst>
      <p:ext uri="{BB962C8B-B14F-4D97-AF65-F5344CB8AC3E}">
        <p14:creationId xmlns:p14="http://schemas.microsoft.com/office/powerpoint/2010/main" val="3117982960"/>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zh-CN" altLang="en-US" sz="3600" dirty="0"/>
              <a:t>僵尸进程</a:t>
            </a:r>
          </a:p>
        </p:txBody>
      </p:sp>
      <p:sp>
        <p:nvSpPr>
          <p:cNvPr id="4" name="文本框 3">
            <a:extLst>
              <a:ext uri="{FF2B5EF4-FFF2-40B4-BE49-F238E27FC236}">
                <a16:creationId xmlns:a16="http://schemas.microsoft.com/office/drawing/2014/main" id="{08414A46-EDAD-1540-C07E-AA9A36E8582D}"/>
              </a:ext>
            </a:extLst>
          </p:cNvPr>
          <p:cNvSpPr txBox="1"/>
          <p:nvPr/>
        </p:nvSpPr>
        <p:spPr>
          <a:xfrm>
            <a:off x="552449" y="908173"/>
            <a:ext cx="7877735" cy="2585323"/>
          </a:xfrm>
          <a:prstGeom prst="rect">
            <a:avLst/>
          </a:prstGeom>
          <a:noFill/>
        </p:spPr>
        <p:txBody>
          <a:bodyPr wrap="square">
            <a:spAutoFit/>
          </a:bodyPr>
          <a:lstStyle/>
          <a:p>
            <a:r>
              <a:rPr lang="zh-CN" altLang="en-US" dirty="0"/>
              <a:t>一个进程在终止时会关闭所有文件描述符，释放在用户空间分配的内存，但它的</a:t>
            </a:r>
            <a:r>
              <a:rPr lang="en-US" altLang="zh-CN" dirty="0"/>
              <a:t>PCB</a:t>
            </a:r>
            <a:r>
              <a:rPr lang="zh-CN" altLang="en-US" dirty="0"/>
              <a:t>还保留着，内核在其中保存了一些信息：如果是正常终止则保存着退出状态，如果是异常终止则保存着导致该进程终止的信号是哪个。这个进程的父进程可以调用</a:t>
            </a:r>
            <a:r>
              <a:rPr lang="en-US" altLang="zh-CN" dirty="0"/>
              <a:t>wait</a:t>
            </a:r>
            <a:r>
              <a:rPr lang="zh-CN" altLang="en-US" dirty="0"/>
              <a:t>或</a:t>
            </a:r>
            <a:r>
              <a:rPr lang="en-US" altLang="zh-CN" dirty="0" err="1"/>
              <a:t>waitpid</a:t>
            </a:r>
            <a:r>
              <a:rPr lang="zh-CN" altLang="en-US" dirty="0"/>
              <a:t>获取这些信息，然后彻底清除掉这个进程。</a:t>
            </a:r>
          </a:p>
          <a:p>
            <a:endParaRPr lang="zh-CN" altLang="en-US" dirty="0"/>
          </a:p>
          <a:p>
            <a:r>
              <a:rPr lang="zh-CN" altLang="en-US" dirty="0"/>
              <a:t>如果一个进程已经终止，但是它的父进程尚未调用</a:t>
            </a:r>
            <a:r>
              <a:rPr lang="en-US" altLang="zh-CN" dirty="0"/>
              <a:t>wait</a:t>
            </a:r>
            <a:r>
              <a:rPr lang="zh-CN" altLang="en-US" dirty="0"/>
              <a:t>或</a:t>
            </a:r>
            <a:r>
              <a:rPr lang="en-US" altLang="zh-CN" dirty="0" err="1"/>
              <a:t>waitpid</a:t>
            </a:r>
            <a:r>
              <a:rPr lang="zh-CN" altLang="en-US" dirty="0"/>
              <a:t>对它进行清理，这时的进程状态称为僵尸（</a:t>
            </a:r>
            <a:r>
              <a:rPr lang="en-US" altLang="zh-CN" dirty="0"/>
              <a:t>Zombie</a:t>
            </a:r>
            <a:r>
              <a:rPr lang="zh-CN" altLang="en-US" dirty="0"/>
              <a:t>）进程，即 </a:t>
            </a:r>
            <a:r>
              <a:rPr lang="en-US" altLang="zh-CN" dirty="0"/>
              <a:t>Z </a:t>
            </a:r>
            <a:r>
              <a:rPr lang="zh-CN" altLang="en-US" dirty="0"/>
              <a:t>进程。任何进程在刚终止时都是僵尸进程，正常情况下，僵尸进程都立刻被父进程清理了。 不正常情况下就需要手动</a:t>
            </a:r>
            <a:r>
              <a:rPr lang="en-US" altLang="zh-CN" dirty="0" err="1"/>
              <a:t>waitpid</a:t>
            </a:r>
            <a:r>
              <a:rPr lang="zh-CN" altLang="en-US" dirty="0"/>
              <a:t>清理了。</a:t>
            </a:r>
          </a:p>
        </p:txBody>
      </p:sp>
      <p:pic>
        <p:nvPicPr>
          <p:cNvPr id="6" name="图片 5">
            <a:extLst>
              <a:ext uri="{FF2B5EF4-FFF2-40B4-BE49-F238E27FC236}">
                <a16:creationId xmlns:a16="http://schemas.microsoft.com/office/drawing/2014/main" id="{BF1A164C-F6B0-2822-C90B-14940B53F871}"/>
              </a:ext>
            </a:extLst>
          </p:cNvPr>
          <p:cNvPicPr>
            <a:picLocks noChangeAspect="1"/>
          </p:cNvPicPr>
          <p:nvPr/>
        </p:nvPicPr>
        <p:blipFill>
          <a:blip r:embed="rId2"/>
          <a:stretch>
            <a:fillRect/>
          </a:stretch>
        </p:blipFill>
        <p:spPr>
          <a:xfrm>
            <a:off x="646518" y="3644508"/>
            <a:ext cx="7689595" cy="813575"/>
          </a:xfrm>
          <a:prstGeom prst="rect">
            <a:avLst/>
          </a:prstGeom>
        </p:spPr>
      </p:pic>
      <p:sp>
        <p:nvSpPr>
          <p:cNvPr id="14" name="文本框 13">
            <a:extLst>
              <a:ext uri="{FF2B5EF4-FFF2-40B4-BE49-F238E27FC236}">
                <a16:creationId xmlns:a16="http://schemas.microsoft.com/office/drawing/2014/main" id="{D18359F5-65C1-AC9B-9785-64B17BA0CA00}"/>
              </a:ext>
            </a:extLst>
          </p:cNvPr>
          <p:cNvSpPr txBox="1"/>
          <p:nvPr/>
        </p:nvSpPr>
        <p:spPr>
          <a:xfrm>
            <a:off x="689639" y="4723510"/>
            <a:ext cx="8140595" cy="1200329"/>
          </a:xfrm>
          <a:prstGeom prst="rect">
            <a:avLst/>
          </a:prstGeom>
          <a:noFill/>
        </p:spPr>
        <p:txBody>
          <a:bodyPr wrap="square">
            <a:spAutoFit/>
          </a:bodyPr>
          <a:lstStyle/>
          <a:p>
            <a:r>
              <a:rPr lang="en-US" altLang="zh-CN" dirty="0" err="1"/>
              <a:t>pid</a:t>
            </a:r>
            <a:r>
              <a:rPr lang="zh-CN" altLang="en-US" dirty="0"/>
              <a:t>是数据参数，根据不同的参数代表不同的含义</a:t>
            </a:r>
            <a:endParaRPr lang="en-US" altLang="zh-CN" dirty="0"/>
          </a:p>
          <a:p>
            <a:r>
              <a:rPr lang="en-US" altLang="zh-CN" dirty="0" err="1"/>
              <a:t>pid</a:t>
            </a:r>
            <a:r>
              <a:rPr lang="en-US" altLang="zh-CN" dirty="0"/>
              <a:t>&gt;0</a:t>
            </a:r>
            <a:r>
              <a:rPr lang="zh-CN" altLang="en-US" dirty="0"/>
              <a:t>，等待进程号为</a:t>
            </a:r>
            <a:r>
              <a:rPr lang="en-US" altLang="zh-CN" dirty="0" err="1"/>
              <a:t>pid</a:t>
            </a:r>
            <a:r>
              <a:rPr lang="zh-CN" altLang="en-US" dirty="0"/>
              <a:t>的子进程。</a:t>
            </a:r>
            <a:endParaRPr lang="en-US" altLang="zh-CN" dirty="0"/>
          </a:p>
          <a:p>
            <a:r>
              <a:rPr lang="en-US" altLang="zh-CN" dirty="0" err="1"/>
              <a:t>pid</a:t>
            </a:r>
            <a:r>
              <a:rPr lang="en-US" altLang="zh-CN" dirty="0"/>
              <a:t>=-1</a:t>
            </a:r>
            <a:r>
              <a:rPr lang="zh-CN" altLang="en-US" dirty="0"/>
              <a:t>，等待任何子进程，此时的</a:t>
            </a:r>
            <a:r>
              <a:rPr lang="en-US" altLang="zh-CN" dirty="0" err="1"/>
              <a:t>waitpid</a:t>
            </a:r>
            <a:r>
              <a:rPr lang="en-US" altLang="zh-CN" dirty="0"/>
              <a:t>()</a:t>
            </a:r>
            <a:r>
              <a:rPr lang="zh-CN" altLang="en-US" dirty="0"/>
              <a:t>函数就退化成了普通的</a:t>
            </a:r>
            <a:r>
              <a:rPr lang="en-US" altLang="zh-CN" dirty="0"/>
              <a:t>wait()</a:t>
            </a:r>
            <a:r>
              <a:rPr lang="zh-CN" altLang="en-US" dirty="0"/>
              <a:t>函数。</a:t>
            </a:r>
            <a:endParaRPr lang="en-US" altLang="zh-CN" dirty="0"/>
          </a:p>
          <a:p>
            <a:r>
              <a:rPr lang="en-US" altLang="zh-CN" dirty="0" err="1"/>
              <a:t>pid</a:t>
            </a:r>
            <a:r>
              <a:rPr lang="en-US" altLang="zh-CN" dirty="0"/>
              <a:t>&lt;-1</a:t>
            </a:r>
            <a:r>
              <a:rPr lang="zh-CN" altLang="en-US" dirty="0"/>
              <a:t>，</a:t>
            </a:r>
            <a:r>
              <a:rPr lang="zh-CN" altLang="en-US" b="0" i="0" dirty="0">
                <a:solidFill>
                  <a:srgbClr val="111111"/>
                </a:solidFill>
                <a:effectLst/>
                <a:latin typeface="-apple-system"/>
              </a:rPr>
              <a:t>等待进程组</a:t>
            </a:r>
            <a:r>
              <a:rPr lang="en-US" altLang="zh-CN" b="0" i="0" dirty="0">
                <a:solidFill>
                  <a:srgbClr val="111111"/>
                </a:solidFill>
                <a:effectLst/>
                <a:latin typeface="-apple-system"/>
              </a:rPr>
              <a:t>ID</a:t>
            </a:r>
            <a:r>
              <a:rPr lang="zh-CN" altLang="en-US" b="0" i="0" dirty="0">
                <a:solidFill>
                  <a:srgbClr val="111111"/>
                </a:solidFill>
                <a:effectLst/>
                <a:latin typeface="-apple-system"/>
              </a:rPr>
              <a:t>为指定值绝对值的任何子进程。</a:t>
            </a:r>
            <a:endParaRPr lang="zh-CN" altLang="en-US" dirty="0"/>
          </a:p>
        </p:txBody>
      </p:sp>
    </p:spTree>
    <p:extLst>
      <p:ext uri="{BB962C8B-B14F-4D97-AF65-F5344CB8AC3E}">
        <p14:creationId xmlns:p14="http://schemas.microsoft.com/office/powerpoint/2010/main" val="546856442"/>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sp>
        <p:nvSpPr>
          <p:cNvPr id="5" name="文本框 4">
            <a:extLst>
              <a:ext uri="{FF2B5EF4-FFF2-40B4-BE49-F238E27FC236}">
                <a16:creationId xmlns:a16="http://schemas.microsoft.com/office/drawing/2014/main" id="{0008563E-3406-C502-80DB-ECF4221F8E38}"/>
              </a:ext>
            </a:extLst>
          </p:cNvPr>
          <p:cNvSpPr txBox="1"/>
          <p:nvPr/>
        </p:nvSpPr>
        <p:spPr>
          <a:xfrm>
            <a:off x="569259" y="1000036"/>
            <a:ext cx="11053482" cy="646331"/>
          </a:xfrm>
          <a:prstGeom prst="rect">
            <a:avLst/>
          </a:prstGeom>
          <a:noFill/>
        </p:spPr>
        <p:txBody>
          <a:bodyPr wrap="square">
            <a:spAutoFit/>
          </a:bodyPr>
          <a:lstStyle/>
          <a:p>
            <a:r>
              <a:rPr lang="zh-CN" altLang="en-US" dirty="0"/>
              <a:t>在鸿蒙系统中，一个进程结束了，但是它的父进程没有等待（调用</a:t>
            </a:r>
            <a:r>
              <a:rPr lang="en-US" altLang="zh-CN" dirty="0"/>
              <a:t>wait </a:t>
            </a:r>
            <a:r>
              <a:rPr lang="en-US" altLang="zh-CN" dirty="0" err="1"/>
              <a:t>waitpid</a:t>
            </a:r>
            <a:r>
              <a:rPr lang="zh-CN" altLang="en-US" dirty="0"/>
              <a:t>）它，那么它将变成一个僵尸进程。通过系统调用 </a:t>
            </a:r>
            <a:r>
              <a:rPr lang="en-US" altLang="zh-CN" dirty="0" err="1"/>
              <a:t>waitpid</a:t>
            </a:r>
            <a:r>
              <a:rPr lang="zh-CN" altLang="en-US" dirty="0"/>
              <a:t>可以彻底的清理掉子进程。归还</a:t>
            </a:r>
            <a:r>
              <a:rPr lang="en-US" altLang="zh-CN" dirty="0" err="1"/>
              <a:t>pcb</a:t>
            </a:r>
            <a:r>
              <a:rPr lang="zh-CN" altLang="en-US" dirty="0"/>
              <a:t>。最终调用到</a:t>
            </a:r>
            <a:r>
              <a:rPr lang="en-US" altLang="zh-CN" dirty="0" err="1"/>
              <a:t>SysWait</a:t>
            </a:r>
            <a:endParaRPr lang="zh-CN" altLang="en-US" dirty="0"/>
          </a:p>
        </p:txBody>
      </p:sp>
      <p:pic>
        <p:nvPicPr>
          <p:cNvPr id="7" name="图片 6">
            <a:extLst>
              <a:ext uri="{FF2B5EF4-FFF2-40B4-BE49-F238E27FC236}">
                <a16:creationId xmlns:a16="http://schemas.microsoft.com/office/drawing/2014/main" id="{840BE32C-53B8-5263-1336-DE2B29EE7094}"/>
              </a:ext>
            </a:extLst>
          </p:cNvPr>
          <p:cNvPicPr>
            <a:picLocks noChangeAspect="1"/>
          </p:cNvPicPr>
          <p:nvPr/>
        </p:nvPicPr>
        <p:blipFill>
          <a:blip r:embed="rId2"/>
          <a:stretch>
            <a:fillRect/>
          </a:stretch>
        </p:blipFill>
        <p:spPr>
          <a:xfrm>
            <a:off x="678640" y="1748280"/>
            <a:ext cx="7613261" cy="2214120"/>
          </a:xfrm>
          <a:prstGeom prst="rect">
            <a:avLst/>
          </a:prstGeom>
        </p:spPr>
      </p:pic>
      <p:pic>
        <p:nvPicPr>
          <p:cNvPr id="9" name="图片 8">
            <a:extLst>
              <a:ext uri="{FF2B5EF4-FFF2-40B4-BE49-F238E27FC236}">
                <a16:creationId xmlns:a16="http://schemas.microsoft.com/office/drawing/2014/main" id="{3A18FF55-26B2-C634-05DD-31500B78B095}"/>
              </a:ext>
            </a:extLst>
          </p:cNvPr>
          <p:cNvPicPr>
            <a:picLocks noChangeAspect="1"/>
          </p:cNvPicPr>
          <p:nvPr/>
        </p:nvPicPr>
        <p:blipFill>
          <a:blip r:embed="rId3"/>
          <a:stretch>
            <a:fillRect/>
          </a:stretch>
        </p:blipFill>
        <p:spPr>
          <a:xfrm>
            <a:off x="678640" y="4145890"/>
            <a:ext cx="7613261" cy="2123351"/>
          </a:xfrm>
          <a:prstGeom prst="rect">
            <a:avLst/>
          </a:prstGeom>
        </p:spPr>
      </p:pic>
    </p:spTree>
    <p:extLst>
      <p:ext uri="{BB962C8B-B14F-4D97-AF65-F5344CB8AC3E}">
        <p14:creationId xmlns:p14="http://schemas.microsoft.com/office/powerpoint/2010/main" val="949207"/>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sp>
        <p:nvSpPr>
          <p:cNvPr id="5" name="文本框 4">
            <a:extLst>
              <a:ext uri="{FF2B5EF4-FFF2-40B4-BE49-F238E27FC236}">
                <a16:creationId xmlns:a16="http://schemas.microsoft.com/office/drawing/2014/main" id="{0008563E-3406-C502-80DB-ECF4221F8E38}"/>
              </a:ext>
            </a:extLst>
          </p:cNvPr>
          <p:cNvSpPr txBox="1"/>
          <p:nvPr/>
        </p:nvSpPr>
        <p:spPr>
          <a:xfrm>
            <a:off x="9072282" y="1887542"/>
            <a:ext cx="2930668" cy="3693319"/>
          </a:xfrm>
          <a:prstGeom prst="rect">
            <a:avLst/>
          </a:prstGeom>
          <a:noFill/>
        </p:spPr>
        <p:txBody>
          <a:bodyPr wrap="square">
            <a:spAutoFit/>
          </a:bodyPr>
          <a:lstStyle/>
          <a:p>
            <a:r>
              <a:rPr lang="en-US" altLang="zh-CN" dirty="0" err="1"/>
              <a:t>OsWaitChildProcessCheck</a:t>
            </a:r>
            <a:r>
              <a:rPr lang="zh-CN" altLang="en-US" dirty="0"/>
              <a:t>检查等待的子进程</a:t>
            </a:r>
            <a:r>
              <a:rPr lang="en-US" altLang="zh-CN" dirty="0" err="1"/>
              <a:t>pid</a:t>
            </a:r>
            <a:r>
              <a:rPr lang="zh-CN" altLang="en-US" dirty="0"/>
              <a:t>是否已经出现在自己</a:t>
            </a:r>
            <a:r>
              <a:rPr lang="en-US" altLang="zh-CN" dirty="0"/>
              <a:t>PCB</a:t>
            </a:r>
            <a:r>
              <a:rPr lang="zh-CN" altLang="en-US" dirty="0"/>
              <a:t>的退出链表</a:t>
            </a:r>
            <a:r>
              <a:rPr lang="en-US" altLang="zh-CN" dirty="0" err="1"/>
              <a:t>exitChildList</a:t>
            </a:r>
            <a:r>
              <a:rPr lang="zh-CN" altLang="en-US" dirty="0"/>
              <a:t>中。如果在将找到的子进程</a:t>
            </a:r>
            <a:r>
              <a:rPr lang="en-US" altLang="zh-CN" dirty="0"/>
              <a:t>PCB</a:t>
            </a:r>
            <a:r>
              <a:rPr lang="zh-CN" altLang="en-US" dirty="0"/>
              <a:t>指针保存在</a:t>
            </a:r>
            <a:r>
              <a:rPr lang="en-US" altLang="zh-CN" dirty="0" err="1"/>
              <a:t>childCB</a:t>
            </a:r>
            <a:r>
              <a:rPr lang="zh-CN" altLang="en-US" dirty="0"/>
              <a:t>中；如果找不到，则</a:t>
            </a:r>
            <a:r>
              <a:rPr lang="en-US" altLang="zh-CN" dirty="0" err="1"/>
              <a:t>childCB</a:t>
            </a:r>
            <a:r>
              <a:rPr lang="zh-CN" altLang="en-US" dirty="0"/>
              <a:t>为空。</a:t>
            </a:r>
            <a:endParaRPr lang="en-US" altLang="zh-CN" dirty="0"/>
          </a:p>
          <a:p>
            <a:endParaRPr lang="en-US" altLang="zh-CN" dirty="0"/>
          </a:p>
          <a:p>
            <a:r>
              <a:rPr lang="zh-CN" altLang="en-US" dirty="0"/>
              <a:t>如果</a:t>
            </a:r>
            <a:r>
              <a:rPr lang="en-US" altLang="zh-CN" dirty="0" err="1"/>
              <a:t>childCB</a:t>
            </a:r>
            <a:r>
              <a:rPr lang="zh-CN" altLang="en-US" dirty="0"/>
              <a:t>不为空，则表示</a:t>
            </a:r>
            <a:r>
              <a:rPr lang="en-US" altLang="zh-CN" dirty="0"/>
              <a:t>wait</a:t>
            </a:r>
            <a:r>
              <a:rPr lang="zh-CN" altLang="en-US" dirty="0"/>
              <a:t>的子进程已经退出，则调用</a:t>
            </a:r>
            <a:r>
              <a:rPr lang="en-US" altLang="zh-CN" dirty="0" err="1"/>
              <a:t>OsWaitRecycleChildProcess</a:t>
            </a:r>
            <a:r>
              <a:rPr lang="zh-CN" altLang="en-US" dirty="0"/>
              <a:t>对其进行回收处理</a:t>
            </a:r>
            <a:endParaRPr lang="en-US" altLang="zh-CN" dirty="0"/>
          </a:p>
        </p:txBody>
      </p:sp>
      <p:pic>
        <p:nvPicPr>
          <p:cNvPr id="11" name="图片 10">
            <a:extLst>
              <a:ext uri="{FF2B5EF4-FFF2-40B4-BE49-F238E27FC236}">
                <a16:creationId xmlns:a16="http://schemas.microsoft.com/office/drawing/2014/main" id="{8523AD16-235D-103D-4273-5D4DE93376FE}"/>
              </a:ext>
            </a:extLst>
          </p:cNvPr>
          <p:cNvPicPr>
            <a:picLocks noChangeAspect="1"/>
          </p:cNvPicPr>
          <p:nvPr/>
        </p:nvPicPr>
        <p:blipFill>
          <a:blip r:embed="rId2"/>
          <a:stretch>
            <a:fillRect/>
          </a:stretch>
        </p:blipFill>
        <p:spPr>
          <a:xfrm>
            <a:off x="0" y="203968"/>
            <a:ext cx="9064706" cy="6450063"/>
          </a:xfrm>
          <a:prstGeom prst="rect">
            <a:avLst/>
          </a:prstGeom>
        </p:spPr>
      </p:pic>
      <p:cxnSp>
        <p:nvCxnSpPr>
          <p:cNvPr id="8" name="直接连接符 7">
            <a:extLst>
              <a:ext uri="{FF2B5EF4-FFF2-40B4-BE49-F238E27FC236}">
                <a16:creationId xmlns:a16="http://schemas.microsoft.com/office/drawing/2014/main" id="{6445860B-7F45-B785-568E-6F573FAB0B0C}"/>
              </a:ext>
            </a:extLst>
          </p:cNvPr>
          <p:cNvCxnSpPr>
            <a:cxnSpLocks/>
          </p:cNvCxnSpPr>
          <p:nvPr/>
        </p:nvCxnSpPr>
        <p:spPr bwMode="auto">
          <a:xfrm>
            <a:off x="923364" y="4749864"/>
            <a:ext cx="3792071"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1518076307"/>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sp>
        <p:nvSpPr>
          <p:cNvPr id="5" name="文本框 4">
            <a:extLst>
              <a:ext uri="{FF2B5EF4-FFF2-40B4-BE49-F238E27FC236}">
                <a16:creationId xmlns:a16="http://schemas.microsoft.com/office/drawing/2014/main" id="{0008563E-3406-C502-80DB-ECF4221F8E38}"/>
              </a:ext>
            </a:extLst>
          </p:cNvPr>
          <p:cNvSpPr txBox="1"/>
          <p:nvPr/>
        </p:nvSpPr>
        <p:spPr>
          <a:xfrm>
            <a:off x="7790329" y="884077"/>
            <a:ext cx="4097453" cy="5355312"/>
          </a:xfrm>
          <a:prstGeom prst="rect">
            <a:avLst/>
          </a:prstGeom>
          <a:noFill/>
        </p:spPr>
        <p:txBody>
          <a:bodyPr wrap="square">
            <a:spAutoFit/>
          </a:bodyPr>
          <a:lstStyle/>
          <a:p>
            <a:r>
              <a:rPr lang="zh-CN" altLang="en-US" dirty="0"/>
              <a:t>运行到这里表示等待的子进程不在父进程的等待队列里，于是调用</a:t>
            </a:r>
            <a:r>
              <a:rPr lang="en-US" altLang="zh-CN" dirty="0" err="1"/>
              <a:t>OsWaitInsertWaitListInOrder</a:t>
            </a:r>
            <a:r>
              <a:rPr lang="zh-CN" altLang="en-US" dirty="0"/>
              <a:t>函数将当前线程保存在父进程</a:t>
            </a:r>
            <a:r>
              <a:rPr lang="en-US" altLang="zh-CN" dirty="0"/>
              <a:t>PCB</a:t>
            </a:r>
            <a:r>
              <a:rPr lang="zh-CN" altLang="en-US" dirty="0"/>
              <a:t>的</a:t>
            </a:r>
            <a:r>
              <a:rPr lang="en-US" altLang="zh-CN" dirty="0"/>
              <a:t>waitlist</a:t>
            </a:r>
            <a:r>
              <a:rPr lang="zh-CN" altLang="en-US" dirty="0"/>
              <a:t>中，即挂起当前线程。</a:t>
            </a:r>
            <a:endParaRPr lang="en-US" altLang="zh-CN" dirty="0"/>
          </a:p>
          <a:p>
            <a:endParaRPr lang="en-US" altLang="zh-CN" dirty="0"/>
          </a:p>
          <a:p>
            <a:r>
              <a:rPr lang="zh-CN" altLang="en-US" dirty="0"/>
              <a:t>调用</a:t>
            </a:r>
            <a:r>
              <a:rPr lang="en-US" altLang="zh-CN" dirty="0" err="1"/>
              <a:t>OsSchedResched</a:t>
            </a:r>
            <a:r>
              <a:rPr lang="zh-CN" altLang="en-US" dirty="0"/>
              <a:t>函数进行调度</a:t>
            </a:r>
            <a:endParaRPr lang="en-US" altLang="zh-CN" dirty="0"/>
          </a:p>
          <a:p>
            <a:endParaRPr lang="en-US" altLang="zh-CN" dirty="0"/>
          </a:p>
          <a:p>
            <a:r>
              <a:rPr lang="zh-CN" altLang="en-US" dirty="0"/>
              <a:t>当继续执行时，一定是等待的子进程已经退出，你还记得前面</a:t>
            </a:r>
            <a:r>
              <a:rPr lang="en-US" altLang="zh-CN" dirty="0" err="1"/>
              <a:t>OsProcessNaturalExit</a:t>
            </a:r>
            <a:r>
              <a:rPr lang="en-US" altLang="zh-CN" dirty="0"/>
              <a:t>-&gt; </a:t>
            </a:r>
            <a:r>
              <a:rPr lang="en-US" altLang="zh-CN" dirty="0" err="1"/>
              <a:t>OsWaitCheckAndWakeParentProcess</a:t>
            </a:r>
            <a:r>
              <a:rPr lang="zh-CN" altLang="en-US" dirty="0"/>
              <a:t>函数吗？当一个线程退出时，会调用这个函数唤醒在</a:t>
            </a:r>
            <a:r>
              <a:rPr lang="en-US" altLang="zh-CN" dirty="0"/>
              <a:t>PCB</a:t>
            </a:r>
            <a:r>
              <a:rPr lang="zh-CN" altLang="en-US" dirty="0"/>
              <a:t>的</a:t>
            </a:r>
            <a:r>
              <a:rPr lang="en-US" altLang="zh-CN" dirty="0"/>
              <a:t>waitlist</a:t>
            </a:r>
            <a:r>
              <a:rPr lang="zh-CN" altLang="en-US" dirty="0"/>
              <a:t>挂起的线程。于是继续</a:t>
            </a:r>
            <a:r>
              <a:rPr lang="en-US" altLang="zh-CN" dirty="0" err="1"/>
              <a:t>OsSchedResched</a:t>
            </a:r>
            <a:r>
              <a:rPr lang="zh-CN" altLang="en-US" dirty="0"/>
              <a:t>后面的程序</a:t>
            </a:r>
            <a:endParaRPr lang="en-US" altLang="zh-CN" dirty="0"/>
          </a:p>
          <a:p>
            <a:endParaRPr lang="en-US" altLang="zh-CN" dirty="0"/>
          </a:p>
          <a:p>
            <a:r>
              <a:rPr lang="zh-CN" altLang="en-US" dirty="0"/>
              <a:t>后面的很好理解，取得退出任务的</a:t>
            </a:r>
            <a:r>
              <a:rPr lang="en-US" altLang="zh-CN" dirty="0"/>
              <a:t>PCB</a:t>
            </a:r>
            <a:r>
              <a:rPr lang="zh-CN" altLang="en-US" dirty="0"/>
              <a:t>，调用</a:t>
            </a:r>
            <a:r>
              <a:rPr lang="en-US" altLang="zh-CN" dirty="0" err="1"/>
              <a:t>OsWaitRecycleChildProcess</a:t>
            </a:r>
            <a:r>
              <a:rPr lang="zh-CN" altLang="en-US" dirty="0"/>
              <a:t>函数回收子进程的</a:t>
            </a:r>
            <a:r>
              <a:rPr lang="en-US" altLang="zh-CN" dirty="0"/>
              <a:t>PCB</a:t>
            </a:r>
          </a:p>
        </p:txBody>
      </p:sp>
      <p:pic>
        <p:nvPicPr>
          <p:cNvPr id="4" name="图片 3">
            <a:extLst>
              <a:ext uri="{FF2B5EF4-FFF2-40B4-BE49-F238E27FC236}">
                <a16:creationId xmlns:a16="http://schemas.microsoft.com/office/drawing/2014/main" id="{954030D1-17FC-FBEB-6B9E-DF6D53535D11}"/>
              </a:ext>
            </a:extLst>
          </p:cNvPr>
          <p:cNvPicPr>
            <a:picLocks noChangeAspect="1"/>
          </p:cNvPicPr>
          <p:nvPr/>
        </p:nvPicPr>
        <p:blipFill>
          <a:blip r:embed="rId2"/>
          <a:stretch>
            <a:fillRect/>
          </a:stretch>
        </p:blipFill>
        <p:spPr>
          <a:xfrm>
            <a:off x="52827" y="1359203"/>
            <a:ext cx="7748903" cy="4431994"/>
          </a:xfrm>
          <a:prstGeom prst="rect">
            <a:avLst/>
          </a:prstGeom>
        </p:spPr>
      </p:pic>
      <p:cxnSp>
        <p:nvCxnSpPr>
          <p:cNvPr id="7" name="直接连接符 6">
            <a:extLst>
              <a:ext uri="{FF2B5EF4-FFF2-40B4-BE49-F238E27FC236}">
                <a16:creationId xmlns:a16="http://schemas.microsoft.com/office/drawing/2014/main" id="{3139AF12-915E-C151-1B55-93FB1CE4C1A6}"/>
              </a:ext>
            </a:extLst>
          </p:cNvPr>
          <p:cNvCxnSpPr>
            <a:cxnSpLocks/>
          </p:cNvCxnSpPr>
          <p:nvPr/>
        </p:nvCxnSpPr>
        <p:spPr bwMode="auto">
          <a:xfrm>
            <a:off x="172958" y="1859389"/>
            <a:ext cx="4802454"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93784582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进程的状态</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312839" y="848378"/>
            <a:ext cx="11538502" cy="369332"/>
          </a:xfrm>
          <a:prstGeom prst="rect">
            <a:avLst/>
          </a:prstGeom>
          <a:noFill/>
        </p:spPr>
        <p:txBody>
          <a:bodyPr wrap="square">
            <a:spAutoFit/>
          </a:bodyPr>
          <a:lstStyle/>
          <a:p>
            <a:r>
              <a:rPr lang="zh-CN" altLang="en-US" dirty="0"/>
              <a:t>进程的状态主要包括：</a:t>
            </a:r>
          </a:p>
        </p:txBody>
      </p:sp>
      <p:pic>
        <p:nvPicPr>
          <p:cNvPr id="6" name="内容占位符 5">
            <a:extLst>
              <a:ext uri="{FF2B5EF4-FFF2-40B4-BE49-F238E27FC236}">
                <a16:creationId xmlns:a16="http://schemas.microsoft.com/office/drawing/2014/main" id="{280ABAE7-0089-AB58-0B47-D003FE47A2D6}"/>
              </a:ext>
            </a:extLst>
          </p:cNvPr>
          <p:cNvPicPr>
            <a:picLocks noGrp="1" noChangeAspect="1"/>
          </p:cNvPicPr>
          <p:nvPr>
            <p:ph idx="1"/>
          </p:nvPr>
        </p:nvPicPr>
        <p:blipFill>
          <a:blip r:embed="rId2"/>
          <a:stretch>
            <a:fillRect/>
          </a:stretch>
        </p:blipFill>
        <p:spPr>
          <a:xfrm>
            <a:off x="430305" y="1308927"/>
            <a:ext cx="8113060" cy="5103589"/>
          </a:xfrm>
        </p:spPr>
      </p:pic>
    </p:spTree>
    <p:extLst>
      <p:ext uri="{BB962C8B-B14F-4D97-AF65-F5344CB8AC3E}">
        <p14:creationId xmlns:p14="http://schemas.microsoft.com/office/powerpoint/2010/main" val="3491566466"/>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pic>
        <p:nvPicPr>
          <p:cNvPr id="6" name="图片 5">
            <a:extLst>
              <a:ext uri="{FF2B5EF4-FFF2-40B4-BE49-F238E27FC236}">
                <a16:creationId xmlns:a16="http://schemas.microsoft.com/office/drawing/2014/main" id="{76B48E61-862A-A6D0-8425-41DD945C70D5}"/>
              </a:ext>
            </a:extLst>
          </p:cNvPr>
          <p:cNvPicPr>
            <a:picLocks noChangeAspect="1"/>
          </p:cNvPicPr>
          <p:nvPr/>
        </p:nvPicPr>
        <p:blipFill>
          <a:blip r:embed="rId2"/>
          <a:stretch>
            <a:fillRect/>
          </a:stretch>
        </p:blipFill>
        <p:spPr>
          <a:xfrm>
            <a:off x="207808" y="840212"/>
            <a:ext cx="9563929" cy="1836579"/>
          </a:xfrm>
          <a:prstGeom prst="rect">
            <a:avLst/>
          </a:prstGeom>
        </p:spPr>
      </p:pic>
      <p:pic>
        <p:nvPicPr>
          <p:cNvPr id="8" name="图片 7">
            <a:extLst>
              <a:ext uri="{FF2B5EF4-FFF2-40B4-BE49-F238E27FC236}">
                <a16:creationId xmlns:a16="http://schemas.microsoft.com/office/drawing/2014/main" id="{A3CFC3E0-409B-8DA1-2D5F-249063F946EB}"/>
              </a:ext>
            </a:extLst>
          </p:cNvPr>
          <p:cNvPicPr>
            <a:picLocks noChangeAspect="1"/>
          </p:cNvPicPr>
          <p:nvPr/>
        </p:nvPicPr>
        <p:blipFill>
          <a:blip r:embed="rId3"/>
          <a:stretch>
            <a:fillRect/>
          </a:stretch>
        </p:blipFill>
        <p:spPr>
          <a:xfrm>
            <a:off x="207808" y="2759842"/>
            <a:ext cx="9922100" cy="3848433"/>
          </a:xfrm>
          <a:prstGeom prst="rect">
            <a:avLst/>
          </a:prstGeom>
        </p:spPr>
      </p:pic>
      <p:cxnSp>
        <p:nvCxnSpPr>
          <p:cNvPr id="10" name="直接连接符 9">
            <a:extLst>
              <a:ext uri="{FF2B5EF4-FFF2-40B4-BE49-F238E27FC236}">
                <a16:creationId xmlns:a16="http://schemas.microsoft.com/office/drawing/2014/main" id="{8E9ADA68-F121-5F79-2B5B-E134FE8A467D}"/>
              </a:ext>
            </a:extLst>
          </p:cNvPr>
          <p:cNvCxnSpPr/>
          <p:nvPr/>
        </p:nvCxnSpPr>
        <p:spPr bwMode="auto">
          <a:xfrm>
            <a:off x="1810871" y="4787152"/>
            <a:ext cx="6347011"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11" name="椭圆 10">
            <a:extLst>
              <a:ext uri="{FF2B5EF4-FFF2-40B4-BE49-F238E27FC236}">
                <a16:creationId xmlns:a16="http://schemas.microsoft.com/office/drawing/2014/main" id="{F90F371B-6B8E-5844-2F7A-04593DDBC746}"/>
              </a:ext>
            </a:extLst>
          </p:cNvPr>
          <p:cNvSpPr/>
          <p:nvPr/>
        </p:nvSpPr>
        <p:spPr bwMode="auto">
          <a:xfrm>
            <a:off x="4715435" y="4607859"/>
            <a:ext cx="484094" cy="262344"/>
          </a:xfrm>
          <a:prstGeom prst="ellips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2" name="椭圆 11">
            <a:extLst>
              <a:ext uri="{FF2B5EF4-FFF2-40B4-BE49-F238E27FC236}">
                <a16:creationId xmlns:a16="http://schemas.microsoft.com/office/drawing/2014/main" id="{67259B1A-97BB-F544-2133-7E13270961C7}"/>
              </a:ext>
            </a:extLst>
          </p:cNvPr>
          <p:cNvSpPr/>
          <p:nvPr/>
        </p:nvSpPr>
        <p:spPr bwMode="auto">
          <a:xfrm>
            <a:off x="806824" y="6391835"/>
            <a:ext cx="2429435" cy="216436"/>
          </a:xfrm>
          <a:prstGeom prst="ellips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cxnSp>
        <p:nvCxnSpPr>
          <p:cNvPr id="14" name="直接箭头连接符 13">
            <a:extLst>
              <a:ext uri="{FF2B5EF4-FFF2-40B4-BE49-F238E27FC236}">
                <a16:creationId xmlns:a16="http://schemas.microsoft.com/office/drawing/2014/main" id="{091EFE5E-384F-AA76-0B90-8E4BD0E3C153}"/>
              </a:ext>
            </a:extLst>
          </p:cNvPr>
          <p:cNvCxnSpPr>
            <a:cxnSpLocks/>
          </p:cNvCxnSpPr>
          <p:nvPr/>
        </p:nvCxnSpPr>
        <p:spPr bwMode="auto">
          <a:xfrm flipH="1">
            <a:off x="5369859" y="5567725"/>
            <a:ext cx="2554941" cy="931687"/>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
        <p:nvSpPr>
          <p:cNvPr id="15" name="文本框 14">
            <a:extLst>
              <a:ext uri="{FF2B5EF4-FFF2-40B4-BE49-F238E27FC236}">
                <a16:creationId xmlns:a16="http://schemas.microsoft.com/office/drawing/2014/main" id="{477DFC19-DFF3-853D-9844-A9BFD81B44DB}"/>
              </a:ext>
            </a:extLst>
          </p:cNvPr>
          <p:cNvSpPr txBox="1"/>
          <p:nvPr/>
        </p:nvSpPr>
        <p:spPr>
          <a:xfrm>
            <a:off x="7824651" y="5097549"/>
            <a:ext cx="4367349" cy="1200329"/>
          </a:xfrm>
          <a:prstGeom prst="rect">
            <a:avLst/>
          </a:prstGeom>
          <a:noFill/>
        </p:spPr>
        <p:txBody>
          <a:bodyPr wrap="none" rtlCol="0">
            <a:spAutoFit/>
          </a:bodyPr>
          <a:lstStyle/>
          <a:p>
            <a:r>
              <a:rPr lang="zh-CN" altLang="en-US" dirty="0"/>
              <a:t>在被等待的子进程退出时要用到。</a:t>
            </a:r>
            <a:endParaRPr lang="en-US" altLang="zh-CN" dirty="0"/>
          </a:p>
          <a:p>
            <a:r>
              <a:rPr lang="zh-CN" altLang="en-US" dirty="0"/>
              <a:t>具体是</a:t>
            </a:r>
            <a:r>
              <a:rPr lang="en-US" altLang="zh-CN" dirty="0" err="1"/>
              <a:t>OsProcessNaturalExit</a:t>
            </a:r>
            <a:r>
              <a:rPr lang="en-US" altLang="zh-CN" dirty="0"/>
              <a:t> -&gt; </a:t>
            </a:r>
          </a:p>
          <a:p>
            <a:r>
              <a:rPr lang="en-US" altLang="zh-CN" dirty="0" err="1"/>
              <a:t>OsWaitCheckAndWakeParentProcess</a:t>
            </a:r>
            <a:r>
              <a:rPr lang="en-US" altLang="zh-CN" dirty="0"/>
              <a:t> -&gt;</a:t>
            </a:r>
          </a:p>
          <a:p>
            <a:r>
              <a:rPr lang="en-US" altLang="zh-CN" dirty="0" err="1"/>
              <a:t>OsWaitWakeSpecifiedProcess</a:t>
            </a:r>
            <a:endParaRPr lang="zh-CN" altLang="en-US" dirty="0"/>
          </a:p>
        </p:txBody>
      </p:sp>
    </p:spTree>
    <p:extLst>
      <p:ext uri="{BB962C8B-B14F-4D97-AF65-F5344CB8AC3E}">
        <p14:creationId xmlns:p14="http://schemas.microsoft.com/office/powerpoint/2010/main" val="3798789884"/>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pic>
        <p:nvPicPr>
          <p:cNvPr id="4" name="图片 3">
            <a:extLst>
              <a:ext uri="{FF2B5EF4-FFF2-40B4-BE49-F238E27FC236}">
                <a16:creationId xmlns:a16="http://schemas.microsoft.com/office/drawing/2014/main" id="{2389EB2B-2E0C-BC21-6229-C657A48987C4}"/>
              </a:ext>
            </a:extLst>
          </p:cNvPr>
          <p:cNvPicPr>
            <a:picLocks noChangeAspect="1"/>
          </p:cNvPicPr>
          <p:nvPr/>
        </p:nvPicPr>
        <p:blipFill>
          <a:blip r:embed="rId2"/>
          <a:stretch>
            <a:fillRect/>
          </a:stretch>
        </p:blipFill>
        <p:spPr>
          <a:xfrm>
            <a:off x="419810" y="992176"/>
            <a:ext cx="9487722" cy="4999153"/>
          </a:xfrm>
          <a:prstGeom prst="rect">
            <a:avLst/>
          </a:prstGeom>
        </p:spPr>
      </p:pic>
      <p:cxnSp>
        <p:nvCxnSpPr>
          <p:cNvPr id="7" name="直接连接符 6">
            <a:extLst>
              <a:ext uri="{FF2B5EF4-FFF2-40B4-BE49-F238E27FC236}">
                <a16:creationId xmlns:a16="http://schemas.microsoft.com/office/drawing/2014/main" id="{2946E03F-CF47-BFF9-E3C9-7E0DD81FF2E5}"/>
              </a:ext>
            </a:extLst>
          </p:cNvPr>
          <p:cNvCxnSpPr/>
          <p:nvPr/>
        </p:nvCxnSpPr>
        <p:spPr bwMode="auto">
          <a:xfrm>
            <a:off x="2026024" y="1541929"/>
            <a:ext cx="456303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9" name="椭圆 8">
            <a:extLst>
              <a:ext uri="{FF2B5EF4-FFF2-40B4-BE49-F238E27FC236}">
                <a16:creationId xmlns:a16="http://schemas.microsoft.com/office/drawing/2014/main" id="{BB6F53AB-FD39-30AA-8B87-3674D041FDAF}"/>
              </a:ext>
            </a:extLst>
          </p:cNvPr>
          <p:cNvSpPr/>
          <p:nvPr/>
        </p:nvSpPr>
        <p:spPr bwMode="auto">
          <a:xfrm>
            <a:off x="4957482" y="1326776"/>
            <a:ext cx="1631577" cy="286871"/>
          </a:xfrm>
          <a:prstGeom prst="ellips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64811910"/>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pic>
        <p:nvPicPr>
          <p:cNvPr id="11" name="图片 10">
            <a:extLst>
              <a:ext uri="{FF2B5EF4-FFF2-40B4-BE49-F238E27FC236}">
                <a16:creationId xmlns:a16="http://schemas.microsoft.com/office/drawing/2014/main" id="{F7654E2A-9093-425C-3AC5-83FDD7DA52F1}"/>
              </a:ext>
            </a:extLst>
          </p:cNvPr>
          <p:cNvPicPr>
            <a:picLocks noChangeAspect="1"/>
          </p:cNvPicPr>
          <p:nvPr/>
        </p:nvPicPr>
        <p:blipFill>
          <a:blip r:embed="rId2"/>
          <a:stretch>
            <a:fillRect/>
          </a:stretch>
        </p:blipFill>
        <p:spPr>
          <a:xfrm>
            <a:off x="753917" y="2045850"/>
            <a:ext cx="10684166" cy="2766300"/>
          </a:xfrm>
          <a:prstGeom prst="rect">
            <a:avLst/>
          </a:prstGeom>
        </p:spPr>
      </p:pic>
      <p:sp>
        <p:nvSpPr>
          <p:cNvPr id="3" name="椭圆 2">
            <a:extLst>
              <a:ext uri="{FF2B5EF4-FFF2-40B4-BE49-F238E27FC236}">
                <a16:creationId xmlns:a16="http://schemas.microsoft.com/office/drawing/2014/main" id="{C08FAD13-65F9-5918-77BA-CE33E156B67B}"/>
              </a:ext>
            </a:extLst>
          </p:cNvPr>
          <p:cNvSpPr/>
          <p:nvPr/>
        </p:nvSpPr>
        <p:spPr bwMode="auto">
          <a:xfrm>
            <a:off x="2976282" y="3263153"/>
            <a:ext cx="1667436" cy="242047"/>
          </a:xfrm>
          <a:prstGeom prst="ellips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 name="椭圆 4">
            <a:extLst>
              <a:ext uri="{FF2B5EF4-FFF2-40B4-BE49-F238E27FC236}">
                <a16:creationId xmlns:a16="http://schemas.microsoft.com/office/drawing/2014/main" id="{144B65A6-CEC6-FBB4-89CF-563A2842280D}"/>
              </a:ext>
            </a:extLst>
          </p:cNvPr>
          <p:cNvSpPr/>
          <p:nvPr/>
        </p:nvSpPr>
        <p:spPr bwMode="auto">
          <a:xfrm>
            <a:off x="6750426" y="3222812"/>
            <a:ext cx="1380563" cy="300318"/>
          </a:xfrm>
          <a:prstGeom prst="ellips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679294474"/>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pic>
        <p:nvPicPr>
          <p:cNvPr id="8" name="图片 7">
            <a:extLst>
              <a:ext uri="{FF2B5EF4-FFF2-40B4-BE49-F238E27FC236}">
                <a16:creationId xmlns:a16="http://schemas.microsoft.com/office/drawing/2014/main" id="{CA28E4C9-0A19-3674-0228-EACA60B0A339}"/>
              </a:ext>
            </a:extLst>
          </p:cNvPr>
          <p:cNvPicPr>
            <a:picLocks noChangeAspect="1"/>
          </p:cNvPicPr>
          <p:nvPr/>
        </p:nvPicPr>
        <p:blipFill>
          <a:blip r:embed="rId2"/>
          <a:stretch>
            <a:fillRect/>
          </a:stretch>
        </p:blipFill>
        <p:spPr>
          <a:xfrm>
            <a:off x="1688931" y="143792"/>
            <a:ext cx="7768833" cy="6307921"/>
          </a:xfrm>
          <a:prstGeom prst="rect">
            <a:avLst/>
          </a:prstGeom>
        </p:spPr>
      </p:pic>
    </p:spTree>
    <p:extLst>
      <p:ext uri="{BB962C8B-B14F-4D97-AF65-F5344CB8AC3E}">
        <p14:creationId xmlns:p14="http://schemas.microsoft.com/office/powerpoint/2010/main" val="804092693"/>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pic>
        <p:nvPicPr>
          <p:cNvPr id="4" name="图片 3">
            <a:extLst>
              <a:ext uri="{FF2B5EF4-FFF2-40B4-BE49-F238E27FC236}">
                <a16:creationId xmlns:a16="http://schemas.microsoft.com/office/drawing/2014/main" id="{278A1277-FB2E-4765-BC89-B09F718897FC}"/>
              </a:ext>
            </a:extLst>
          </p:cNvPr>
          <p:cNvPicPr>
            <a:picLocks noChangeAspect="1"/>
          </p:cNvPicPr>
          <p:nvPr/>
        </p:nvPicPr>
        <p:blipFill>
          <a:blip r:embed="rId2"/>
          <a:stretch>
            <a:fillRect/>
          </a:stretch>
        </p:blipFill>
        <p:spPr>
          <a:xfrm>
            <a:off x="394446" y="1075520"/>
            <a:ext cx="7945941" cy="5423892"/>
          </a:xfrm>
          <a:prstGeom prst="rect">
            <a:avLst/>
          </a:prstGeom>
        </p:spPr>
      </p:pic>
    </p:spTree>
    <p:extLst>
      <p:ext uri="{BB962C8B-B14F-4D97-AF65-F5344CB8AC3E}">
        <p14:creationId xmlns:p14="http://schemas.microsoft.com/office/powerpoint/2010/main" val="2085130441"/>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waitpid</a:t>
            </a:r>
            <a:endParaRPr lang="zh-CN" altLang="en-US" sz="3600" dirty="0"/>
          </a:p>
        </p:txBody>
      </p:sp>
      <p:pic>
        <p:nvPicPr>
          <p:cNvPr id="3" name="图片 2">
            <a:extLst>
              <a:ext uri="{FF2B5EF4-FFF2-40B4-BE49-F238E27FC236}">
                <a16:creationId xmlns:a16="http://schemas.microsoft.com/office/drawing/2014/main" id="{A05D26DC-B0B3-F822-A690-B35F1DFC1A3E}"/>
              </a:ext>
            </a:extLst>
          </p:cNvPr>
          <p:cNvPicPr>
            <a:picLocks noChangeAspect="1"/>
          </p:cNvPicPr>
          <p:nvPr/>
        </p:nvPicPr>
        <p:blipFill>
          <a:blip r:embed="rId2"/>
          <a:stretch>
            <a:fillRect/>
          </a:stretch>
        </p:blipFill>
        <p:spPr>
          <a:xfrm>
            <a:off x="441986" y="1836478"/>
            <a:ext cx="8813003" cy="4624828"/>
          </a:xfrm>
          <a:prstGeom prst="rect">
            <a:avLst/>
          </a:prstGeom>
        </p:spPr>
      </p:pic>
      <p:sp>
        <p:nvSpPr>
          <p:cNvPr id="6" name="文本框 5">
            <a:extLst>
              <a:ext uri="{FF2B5EF4-FFF2-40B4-BE49-F238E27FC236}">
                <a16:creationId xmlns:a16="http://schemas.microsoft.com/office/drawing/2014/main" id="{8CA24483-D998-C333-E003-2A4DE2668FD5}"/>
              </a:ext>
            </a:extLst>
          </p:cNvPr>
          <p:cNvSpPr txBox="1"/>
          <p:nvPr/>
        </p:nvSpPr>
        <p:spPr>
          <a:xfrm>
            <a:off x="177856" y="1118427"/>
            <a:ext cx="11888639" cy="646331"/>
          </a:xfrm>
          <a:prstGeom prst="rect">
            <a:avLst/>
          </a:prstGeom>
          <a:noFill/>
        </p:spPr>
        <p:txBody>
          <a:bodyPr wrap="none" rtlCol="0">
            <a:spAutoFit/>
          </a:bodyPr>
          <a:lstStyle/>
          <a:p>
            <a:r>
              <a:rPr lang="zh-CN" altLang="en-US" dirty="0"/>
              <a:t>在</a:t>
            </a:r>
            <a:r>
              <a:rPr lang="en-US" altLang="zh-CN" dirty="0" err="1"/>
              <a:t>OsWaitSetFlag</a:t>
            </a:r>
            <a:r>
              <a:rPr lang="zh-CN" altLang="en-US" dirty="0"/>
              <a:t>函数中父进程在进入睡眠之前将等待子进程的</a:t>
            </a:r>
            <a:r>
              <a:rPr lang="en-US" altLang="zh-CN" dirty="0" err="1"/>
              <a:t>pid</a:t>
            </a:r>
            <a:r>
              <a:rPr lang="zh-CN" altLang="en-US" dirty="0"/>
              <a:t>写入到</a:t>
            </a:r>
            <a:r>
              <a:rPr lang="en-US" altLang="zh-CN" dirty="0"/>
              <a:t>TCB</a:t>
            </a:r>
            <a:r>
              <a:rPr lang="zh-CN" altLang="en-US" dirty="0"/>
              <a:t>的</a:t>
            </a:r>
            <a:r>
              <a:rPr lang="en-US" altLang="zh-CN" dirty="0" err="1"/>
              <a:t>waitID</a:t>
            </a:r>
            <a:r>
              <a:rPr lang="zh-CN" altLang="en-US" dirty="0"/>
              <a:t>中。</a:t>
            </a:r>
            <a:endParaRPr lang="en-US" altLang="zh-CN" dirty="0"/>
          </a:p>
          <a:p>
            <a:r>
              <a:rPr lang="zh-CN" altLang="en-US" dirty="0"/>
              <a:t>在被等待退出时，在</a:t>
            </a:r>
            <a:r>
              <a:rPr lang="en-US" altLang="zh-CN" dirty="0" err="1"/>
              <a:t>OsWaitWakeSpecifiedProcess</a:t>
            </a:r>
            <a:r>
              <a:rPr lang="zh-CN" altLang="en-US" dirty="0"/>
              <a:t>函数中用自己的</a:t>
            </a:r>
            <a:r>
              <a:rPr lang="en-US" altLang="zh-CN" dirty="0"/>
              <a:t>PID</a:t>
            </a:r>
            <a:r>
              <a:rPr lang="zh-CN" altLang="en-US" dirty="0"/>
              <a:t>和</a:t>
            </a:r>
            <a:r>
              <a:rPr lang="en-US" altLang="zh-CN" dirty="0" err="1"/>
              <a:t>waitID</a:t>
            </a:r>
            <a:r>
              <a:rPr lang="zh-CN" altLang="en-US" dirty="0"/>
              <a:t>比较以判定自己是否被父进程</a:t>
            </a:r>
            <a:r>
              <a:rPr lang="en-US" altLang="zh-CN" dirty="0"/>
              <a:t>wait</a:t>
            </a:r>
            <a:r>
              <a:rPr lang="zh-CN" altLang="en-US" dirty="0"/>
              <a:t>。</a:t>
            </a:r>
          </a:p>
        </p:txBody>
      </p:sp>
    </p:spTree>
    <p:extLst>
      <p:ext uri="{BB962C8B-B14F-4D97-AF65-F5344CB8AC3E}">
        <p14:creationId xmlns:p14="http://schemas.microsoft.com/office/powerpoint/2010/main" val="717347302"/>
      </p:ext>
    </p:extLst>
  </p:cSld>
  <p:clrMapOvr>
    <a:masterClrMapping/>
  </p:clrMapOvr>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dirty="0">
                <a:solidFill>
                  <a:srgbClr val="FFFFFF"/>
                </a:solidFill>
                <a:latin typeface="微软雅黑"/>
                <a:ea typeface="微软雅黑"/>
              </a:rPr>
              <a:t>谢谢</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进程的状态</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312839" y="848378"/>
            <a:ext cx="11538502" cy="369332"/>
          </a:xfrm>
          <a:prstGeom prst="rect">
            <a:avLst/>
          </a:prstGeom>
          <a:noFill/>
        </p:spPr>
        <p:txBody>
          <a:bodyPr wrap="square">
            <a:spAutoFit/>
          </a:bodyPr>
          <a:lstStyle/>
          <a:p>
            <a:r>
              <a:rPr lang="zh-CN" altLang="en-US" dirty="0"/>
              <a:t>进程的状态主要包括：</a:t>
            </a:r>
          </a:p>
        </p:txBody>
      </p:sp>
      <p:pic>
        <p:nvPicPr>
          <p:cNvPr id="7" name="内容占位符 6">
            <a:extLst>
              <a:ext uri="{FF2B5EF4-FFF2-40B4-BE49-F238E27FC236}">
                <a16:creationId xmlns:a16="http://schemas.microsoft.com/office/drawing/2014/main" id="{95C00020-BAE3-F5E4-AB25-74A27AAE81ED}"/>
              </a:ext>
            </a:extLst>
          </p:cNvPr>
          <p:cNvPicPr>
            <a:picLocks noGrp="1" noChangeAspect="1"/>
          </p:cNvPicPr>
          <p:nvPr>
            <p:ph idx="1"/>
          </p:nvPr>
        </p:nvPicPr>
        <p:blipFill>
          <a:blip r:embed="rId2"/>
          <a:stretch>
            <a:fillRect/>
          </a:stretch>
        </p:blipFill>
        <p:spPr>
          <a:xfrm>
            <a:off x="312839" y="1465544"/>
            <a:ext cx="8253175" cy="4267570"/>
          </a:xfrm>
        </p:spPr>
      </p:pic>
    </p:spTree>
    <p:extLst>
      <p:ext uri="{BB962C8B-B14F-4D97-AF65-F5344CB8AC3E}">
        <p14:creationId xmlns:p14="http://schemas.microsoft.com/office/powerpoint/2010/main" val="774739967"/>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和内存的关系</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757055" y="1615753"/>
            <a:ext cx="10045416" cy="1477328"/>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2C3E50"/>
                </a:solidFill>
                <a:effectLst/>
                <a:latin typeface="Georgia Pro" panose="02040502050405020303" pitchFamily="18" charset="0"/>
              </a:rPr>
              <a:t>进程与内存有关的就只有</a:t>
            </a:r>
            <a:r>
              <a:rPr lang="en-US" altLang="zh-CN" b="0" i="0" dirty="0" err="1">
                <a:solidFill>
                  <a:srgbClr val="2C3E50"/>
                </a:solidFill>
                <a:effectLst/>
                <a:latin typeface="Georgia Pro" panose="02040502050405020303" pitchFamily="18" charset="0"/>
              </a:rPr>
              <a:t>LosVmSpace</a:t>
            </a:r>
            <a:r>
              <a:rPr lang="zh-CN" altLang="en-US" b="0" i="0" dirty="0">
                <a:solidFill>
                  <a:srgbClr val="2C3E50"/>
                </a:solidFill>
                <a:effectLst/>
                <a:latin typeface="Georgia Pro" panose="02040502050405020303" pitchFamily="18" charset="0"/>
              </a:rPr>
              <a:t>一个成员变量，叫是进程空间，每一个用户态进程均拥有自己独立的进程空间，相互之间不可见，实现进程间隔离，独立进程空间意味着每个进程都要将自己的虚拟内存和物理内存进行映射。并将映射区保存在自己的进程空间。另外进程的代码区，数据区，堆栈区，映射区都存放在自己的空间中，但内核态进程的空间是共用的，只需一次映射。</a:t>
            </a:r>
            <a:endParaRPr lang="en-US" altLang="zh-CN" b="0" i="0" dirty="0">
              <a:solidFill>
                <a:srgbClr val="2C3E50"/>
              </a:solidFill>
              <a:effectLst/>
              <a:latin typeface="Georgia Pro" panose="02040502050405020303" pitchFamily="18" charset="0"/>
            </a:endParaRPr>
          </a:p>
          <a:p>
            <a:pPr algn="l">
              <a:buFont typeface="Arial" panose="020B0604020202020204" pitchFamily="34" charset="0"/>
              <a:buChar char="•"/>
            </a:pPr>
            <a:r>
              <a:rPr lang="zh-CN" altLang="en-US" dirty="0">
                <a:solidFill>
                  <a:srgbClr val="2C3E50"/>
                </a:solidFill>
                <a:latin typeface="Georgia Pro" panose="02040502050405020303" pitchFamily="18" charset="0"/>
              </a:rPr>
              <a:t>涉及</a:t>
            </a:r>
            <a:r>
              <a:rPr lang="zh-CN" altLang="en-US" b="0" i="0" dirty="0">
                <a:solidFill>
                  <a:srgbClr val="2C3E50"/>
                </a:solidFill>
                <a:effectLst/>
                <a:latin typeface="Georgia Pro" panose="02040502050405020303" pitchFamily="18" charset="0"/>
              </a:rPr>
              <a:t>虚拟内存，物理内存，线性地址，映射关系，共享内存，分配回收，页面置换的概念和实现。</a:t>
            </a:r>
          </a:p>
        </p:txBody>
      </p:sp>
      <p:pic>
        <p:nvPicPr>
          <p:cNvPr id="6" name="内容占位符 5">
            <a:extLst>
              <a:ext uri="{FF2B5EF4-FFF2-40B4-BE49-F238E27FC236}">
                <a16:creationId xmlns:a16="http://schemas.microsoft.com/office/drawing/2014/main" id="{8360920F-6656-1F5E-D4B9-2B5C3943E803}"/>
              </a:ext>
            </a:extLst>
          </p:cNvPr>
          <p:cNvPicPr>
            <a:picLocks noGrp="1" noChangeAspect="1"/>
          </p:cNvPicPr>
          <p:nvPr>
            <p:ph idx="1"/>
          </p:nvPr>
        </p:nvPicPr>
        <p:blipFill>
          <a:blip r:embed="rId2"/>
          <a:stretch>
            <a:fillRect/>
          </a:stretch>
        </p:blipFill>
        <p:spPr>
          <a:xfrm>
            <a:off x="1598619" y="3429000"/>
            <a:ext cx="8665282" cy="910166"/>
          </a:xfrm>
        </p:spPr>
      </p:pic>
    </p:spTree>
    <p:extLst>
      <p:ext uri="{BB962C8B-B14F-4D97-AF65-F5344CB8AC3E}">
        <p14:creationId xmlns:p14="http://schemas.microsoft.com/office/powerpoint/2010/main" val="258021808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18B945-45A0-93EC-E8A0-0C7B5921FBD4}"/>
              </a:ext>
            </a:extLst>
          </p:cNvPr>
          <p:cNvSpPr>
            <a:spLocks noGrp="1"/>
          </p:cNvSpPr>
          <p:nvPr>
            <p:ph type="title"/>
          </p:nvPr>
        </p:nvSpPr>
        <p:spPr>
          <a:xfrm>
            <a:off x="34897" y="71360"/>
            <a:ext cx="10642067" cy="685801"/>
          </a:xfrm>
        </p:spPr>
        <p:txBody>
          <a:bodyPr/>
          <a:lstStyle/>
          <a:p>
            <a:pPr algn="l"/>
            <a:r>
              <a:rPr lang="en-US" altLang="zh-CN" sz="3600" dirty="0" err="1"/>
              <a:t>ProcessCB</a:t>
            </a:r>
            <a:r>
              <a:rPr lang="zh-CN" altLang="en-US" sz="3600" dirty="0"/>
              <a:t>数据结构</a:t>
            </a:r>
            <a:r>
              <a:rPr lang="en-US" altLang="zh-CN" sz="3600" dirty="0"/>
              <a:t>——</a:t>
            </a:r>
            <a:r>
              <a:rPr lang="zh-CN" altLang="en-US" sz="3600" dirty="0"/>
              <a:t>和文件的关系</a:t>
            </a:r>
          </a:p>
        </p:txBody>
      </p:sp>
      <p:sp>
        <p:nvSpPr>
          <p:cNvPr id="13" name="文本框 12">
            <a:extLst>
              <a:ext uri="{FF2B5EF4-FFF2-40B4-BE49-F238E27FC236}">
                <a16:creationId xmlns:a16="http://schemas.microsoft.com/office/drawing/2014/main" id="{56D17F1C-493D-A0AA-0A0E-04E1CCD4173F}"/>
              </a:ext>
            </a:extLst>
          </p:cNvPr>
          <p:cNvSpPr txBox="1"/>
          <p:nvPr/>
        </p:nvSpPr>
        <p:spPr>
          <a:xfrm>
            <a:off x="721197" y="1149588"/>
            <a:ext cx="10045416" cy="2862322"/>
          </a:xfrm>
          <a:prstGeom prst="rect">
            <a:avLst/>
          </a:prstGeom>
          <a:noFill/>
        </p:spPr>
        <p:txBody>
          <a:bodyPr wrap="square">
            <a:spAutoFit/>
          </a:bodyPr>
          <a:lstStyle/>
          <a:p>
            <a:pPr algn="l">
              <a:buFont typeface="Arial" panose="020B0604020202020204" pitchFamily="34" charset="0"/>
              <a:buChar char="•"/>
            </a:pPr>
            <a:r>
              <a:rPr lang="zh-CN" altLang="en-US" b="0" i="0" dirty="0">
                <a:solidFill>
                  <a:srgbClr val="2C3E50"/>
                </a:solidFill>
                <a:effectLst/>
                <a:latin typeface="Georgia Pro" panose="02040502050405020303" pitchFamily="18" charset="0"/>
              </a:rPr>
              <a:t>进程与文件系统有关的就只有</a:t>
            </a:r>
            <a:r>
              <a:rPr lang="en-US" altLang="zh-CN" b="0" i="0" dirty="0" err="1">
                <a:solidFill>
                  <a:srgbClr val="2C3E50"/>
                </a:solidFill>
                <a:effectLst/>
                <a:latin typeface="Georgia Pro" panose="02040502050405020303" pitchFamily="18" charset="0"/>
              </a:rPr>
              <a:t>files_struct</a:t>
            </a:r>
            <a:r>
              <a:rPr lang="zh-CN" altLang="en-US" b="0" i="0" dirty="0">
                <a:solidFill>
                  <a:srgbClr val="2C3E50"/>
                </a:solidFill>
                <a:effectLst/>
                <a:latin typeface="Georgia Pro" panose="02040502050405020303" pitchFamily="18" charset="0"/>
              </a:rPr>
              <a:t>，可理解为进程的文件管理器。文件也是很复杂的一大块， 后续</a:t>
            </a:r>
            <a:r>
              <a:rPr lang="zh-CN" altLang="en-US" dirty="0">
                <a:solidFill>
                  <a:srgbClr val="2C3E50"/>
                </a:solidFill>
                <a:latin typeface="Georgia Pro" panose="02040502050405020303" pitchFamily="18" charset="0"/>
              </a:rPr>
              <a:t>会详细</a:t>
            </a:r>
            <a:r>
              <a:rPr lang="zh-CN" altLang="en-US" b="0" i="0" dirty="0">
                <a:solidFill>
                  <a:srgbClr val="2C3E50"/>
                </a:solidFill>
                <a:effectLst/>
                <a:latin typeface="Georgia Pro" panose="02040502050405020303" pitchFamily="18" charset="0"/>
              </a:rPr>
              <a:t>讲解文件系统的实现。 理解文件系统的主脉络是</a:t>
            </a:r>
            <a:r>
              <a:rPr lang="en-US" altLang="zh-CN" b="0" i="0" dirty="0">
                <a:solidFill>
                  <a:srgbClr val="2C3E50"/>
                </a:solidFill>
                <a:effectLst/>
                <a:latin typeface="Georgia Pro" panose="02040502050405020303" pitchFamily="18" charset="0"/>
              </a:rPr>
              <a:t>:</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1.</a:t>
            </a:r>
            <a:r>
              <a:rPr lang="zh-CN" altLang="en-US" b="0" i="0" dirty="0">
                <a:solidFill>
                  <a:srgbClr val="2C3E50"/>
                </a:solidFill>
                <a:effectLst/>
                <a:latin typeface="Georgia Pro" panose="02040502050405020303" pitchFamily="18" charset="0"/>
              </a:rPr>
              <a:t>一个真实的物理文件</a:t>
            </a:r>
            <a:r>
              <a:rPr lang="en-US" altLang="zh-CN"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inode</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，可以同时被多个进程打开，并有进程独立的文件描述符， 进程文件描述符</a:t>
            </a:r>
            <a:r>
              <a:rPr lang="en-US" altLang="zh-CN"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ProcessFD</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后边映射的是系统文件描述符</a:t>
            </a:r>
            <a:r>
              <a:rPr lang="en-US" altLang="zh-CN"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SystemFD</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2.</a:t>
            </a:r>
            <a:r>
              <a:rPr lang="zh-CN" altLang="en-US" b="0" i="0" dirty="0">
                <a:solidFill>
                  <a:srgbClr val="2C3E50"/>
                </a:solidFill>
                <a:effectLst/>
                <a:latin typeface="Georgia Pro" panose="02040502050405020303" pitchFamily="18" charset="0"/>
              </a:rPr>
              <a:t>系统文件描述符</a:t>
            </a:r>
            <a:r>
              <a:rPr lang="en-US" altLang="zh-CN" b="0" i="0" dirty="0">
                <a:solidFill>
                  <a:srgbClr val="2C3E50"/>
                </a:solidFill>
                <a:effectLst/>
                <a:latin typeface="Georgia Pro" panose="02040502050405020303" pitchFamily="18" charset="0"/>
              </a:rPr>
              <a:t>(0-stdin</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1-stdout</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2-stderr)</a:t>
            </a:r>
            <a:r>
              <a:rPr lang="zh-CN" altLang="en-US" b="0" i="0" dirty="0">
                <a:solidFill>
                  <a:srgbClr val="2C3E50"/>
                </a:solidFill>
                <a:effectLst/>
                <a:latin typeface="Georgia Pro" panose="02040502050405020303" pitchFamily="18" charset="0"/>
              </a:rPr>
              <a:t>默认被内核占用，任何进程的文件描述符前三个都是</a:t>
            </a:r>
            <a:r>
              <a:rPr lang="en-US" altLang="zh-CN" b="0" i="0" dirty="0">
                <a:solidFill>
                  <a:srgbClr val="2C3E50"/>
                </a:solidFill>
                <a:effectLst/>
                <a:latin typeface="Georgia Pro" panose="02040502050405020303" pitchFamily="18" charset="0"/>
              </a:rPr>
              <a:t>(stdin</a:t>
            </a:r>
            <a:r>
              <a:rPr lang="zh-CN" altLang="en-US"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stdout</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stderr)</a:t>
            </a:r>
            <a:r>
              <a:rPr lang="zh-CN" altLang="en-US" b="0" i="0" dirty="0">
                <a:solidFill>
                  <a:srgbClr val="2C3E50"/>
                </a:solidFill>
                <a:effectLst/>
                <a:latin typeface="Georgia Pro" panose="02040502050405020303" pitchFamily="18" charset="0"/>
              </a:rPr>
              <a:t>，默认已经打开，可以直接往里面读写数据。</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3.</a:t>
            </a:r>
            <a:r>
              <a:rPr lang="zh-CN" altLang="en-US" b="0" i="0" dirty="0">
                <a:solidFill>
                  <a:srgbClr val="2C3E50"/>
                </a:solidFill>
                <a:effectLst/>
                <a:latin typeface="Georgia Pro" panose="02040502050405020303" pitchFamily="18" charset="0"/>
              </a:rPr>
              <a:t>文件映射跟内存映射一样，每个进程都需要单独对同一个文件进行映射，</a:t>
            </a:r>
            <a:r>
              <a:rPr lang="en-US" altLang="zh-CN" b="0" i="0" dirty="0" err="1">
                <a:solidFill>
                  <a:srgbClr val="2C3E50"/>
                </a:solidFill>
                <a:effectLst/>
                <a:latin typeface="Georgia Pro" panose="02040502050405020303" pitchFamily="18" charset="0"/>
              </a:rPr>
              <a:t>page_mapping</a:t>
            </a:r>
            <a:r>
              <a:rPr lang="zh-CN" altLang="en-US" b="0" i="0" dirty="0">
                <a:solidFill>
                  <a:srgbClr val="2C3E50"/>
                </a:solidFill>
                <a:effectLst/>
                <a:latin typeface="Georgia Pro" panose="02040502050405020303" pitchFamily="18" charset="0"/>
              </a:rPr>
              <a:t>记录了映射关系，而页高速缓存</a:t>
            </a:r>
            <a:r>
              <a:rPr lang="en-US" altLang="zh-CN" b="0" i="0" dirty="0">
                <a:solidFill>
                  <a:srgbClr val="2C3E50"/>
                </a:solidFill>
                <a:effectLst/>
                <a:latin typeface="Georgia Pro" panose="02040502050405020303" pitchFamily="18" charset="0"/>
              </a:rPr>
              <a:t>(page cache)</a:t>
            </a:r>
            <a:r>
              <a:rPr lang="zh-CN" altLang="en-US" b="0" i="0" dirty="0">
                <a:solidFill>
                  <a:srgbClr val="2C3E50"/>
                </a:solidFill>
                <a:effectLst/>
                <a:latin typeface="Georgia Pro" panose="02040502050405020303" pitchFamily="18" charset="0"/>
              </a:rPr>
              <a:t>提供了文件实际内存存放位置。</a:t>
            </a:r>
          </a:p>
          <a:p>
            <a:pPr algn="l">
              <a:buFont typeface="Arial" panose="020B0604020202020204" pitchFamily="34" charset="0"/>
              <a:buChar char="•"/>
            </a:pPr>
            <a:r>
              <a:rPr lang="en-US" altLang="zh-CN" b="0" i="0" dirty="0">
                <a:solidFill>
                  <a:srgbClr val="2C3E50"/>
                </a:solidFill>
                <a:effectLst/>
                <a:latin typeface="Georgia Pro" panose="02040502050405020303" pitchFamily="18" charset="0"/>
              </a:rPr>
              <a:t>4.</a:t>
            </a:r>
            <a:r>
              <a:rPr lang="zh-CN" altLang="en-US" b="0" i="0" dirty="0">
                <a:solidFill>
                  <a:srgbClr val="2C3E50"/>
                </a:solidFill>
                <a:effectLst/>
                <a:latin typeface="Georgia Pro" panose="02040502050405020303" pitchFamily="18" charset="0"/>
              </a:rPr>
              <a:t>内存</a:t>
            </a:r>
            <a:r>
              <a:rPr lang="en-US" altLang="zh-CN" b="0" i="0" dirty="0">
                <a:solidFill>
                  <a:srgbClr val="2C3E50"/>
                </a:solidFill>
                <a:effectLst/>
                <a:latin typeface="Georgia Pro" panose="02040502050405020303" pitchFamily="18" charset="0"/>
              </a:rPr>
              <a:t>&lt;-&gt;</a:t>
            </a:r>
            <a:r>
              <a:rPr lang="zh-CN" altLang="en-US" b="0" i="0" dirty="0">
                <a:solidFill>
                  <a:srgbClr val="2C3E50"/>
                </a:solidFill>
                <a:effectLst/>
                <a:latin typeface="Georgia Pro" panose="02040502050405020303" pitchFamily="18" charset="0"/>
              </a:rPr>
              <a:t>文件的置换以页为单位</a:t>
            </a:r>
            <a:r>
              <a:rPr lang="en-US" altLang="zh-CN" b="0" i="0" dirty="0">
                <a:solidFill>
                  <a:srgbClr val="2C3E50"/>
                </a:solidFill>
                <a:effectLst/>
                <a:latin typeface="Georgia Pro" panose="02040502050405020303" pitchFamily="18" charset="0"/>
              </a:rPr>
              <a:t>(4K)</a:t>
            </a:r>
            <a:r>
              <a:rPr lang="zh-CN" altLang="en-US" b="0" i="0" dirty="0">
                <a:solidFill>
                  <a:srgbClr val="2C3E50"/>
                </a:solidFill>
                <a:effectLst/>
                <a:latin typeface="Georgia Pro" panose="02040502050405020303" pitchFamily="18" charset="0"/>
              </a:rPr>
              <a:t>，进程并不能对硬盘文件直接操作，必须通过页高速缓存</a:t>
            </a:r>
            <a:r>
              <a:rPr lang="en-US" altLang="zh-CN" b="0" i="0" dirty="0">
                <a:solidFill>
                  <a:srgbClr val="2C3E50"/>
                </a:solidFill>
                <a:effectLst/>
                <a:latin typeface="Georgia Pro" panose="02040502050405020303" pitchFamily="18" charset="0"/>
              </a:rPr>
              <a:t>(page cache)</a:t>
            </a:r>
            <a:r>
              <a:rPr lang="zh-CN" altLang="en-US" b="0" i="0" dirty="0">
                <a:solidFill>
                  <a:srgbClr val="2C3E50"/>
                </a:solidFill>
                <a:effectLst/>
                <a:latin typeface="Georgia Pro" panose="02040502050405020303" pitchFamily="18" charset="0"/>
              </a:rPr>
              <a:t>完成。其中会涉及到一些经典的概念比如</a:t>
            </a:r>
            <a:r>
              <a:rPr lang="en-US" altLang="zh-CN" b="0" i="0" dirty="0">
                <a:solidFill>
                  <a:srgbClr val="2C3E50"/>
                </a:solidFill>
                <a:effectLst/>
                <a:latin typeface="Georgia Pro" panose="02040502050405020303" pitchFamily="18" charset="0"/>
              </a:rPr>
              <a:t>COW(</a:t>
            </a:r>
            <a:r>
              <a:rPr lang="zh-CN" altLang="en-US" b="0" i="0" dirty="0">
                <a:solidFill>
                  <a:srgbClr val="2C3E50"/>
                </a:solidFill>
                <a:effectLst/>
                <a:latin typeface="Georgia Pro" panose="02040502050405020303" pitchFamily="18" charset="0"/>
              </a:rPr>
              <a:t>写时拷贝</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技术。后续会详细说明。</a:t>
            </a:r>
          </a:p>
        </p:txBody>
      </p:sp>
      <p:pic>
        <p:nvPicPr>
          <p:cNvPr id="8" name="内容占位符 7">
            <a:extLst>
              <a:ext uri="{FF2B5EF4-FFF2-40B4-BE49-F238E27FC236}">
                <a16:creationId xmlns:a16="http://schemas.microsoft.com/office/drawing/2014/main" id="{295E558E-CDA7-8FC6-2A55-5CF624FC0777}"/>
              </a:ext>
            </a:extLst>
          </p:cNvPr>
          <p:cNvPicPr>
            <a:picLocks noGrp="1" noChangeAspect="1"/>
          </p:cNvPicPr>
          <p:nvPr>
            <p:ph idx="1"/>
          </p:nvPr>
        </p:nvPicPr>
        <p:blipFill>
          <a:blip r:embed="rId2"/>
          <a:stretch>
            <a:fillRect/>
          </a:stretch>
        </p:blipFill>
        <p:spPr>
          <a:xfrm>
            <a:off x="721197" y="4242972"/>
            <a:ext cx="9783320" cy="1135851"/>
          </a:xfrm>
        </p:spPr>
      </p:pic>
    </p:spTree>
    <p:extLst>
      <p:ext uri="{BB962C8B-B14F-4D97-AF65-F5344CB8AC3E}">
        <p14:creationId xmlns:p14="http://schemas.microsoft.com/office/powerpoint/2010/main" val="2495263059"/>
      </p:ext>
    </p:extLst>
  </p:cSld>
  <p:clrMapOvr>
    <a:masterClrMapping/>
  </p:clrMapOvr>
  <p:transition/>
</p:sld>
</file>

<file path=ppt/tags/tag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5.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13759</TotalTime>
  <Words>4151</Words>
  <Application>Microsoft Office PowerPoint</Application>
  <PresentationFormat>宽屏</PresentationFormat>
  <Paragraphs>217</Paragraphs>
  <Slides>66</Slides>
  <Notes>5</Notes>
  <HiddenSlides>0</HiddenSlides>
  <MMClips>0</MMClips>
  <ScaleCrop>false</ScaleCrop>
  <HeadingPairs>
    <vt:vector size="6" baseType="variant">
      <vt:variant>
        <vt:lpstr>已用的字体</vt:lpstr>
      </vt:variant>
      <vt:variant>
        <vt:i4>11</vt:i4>
      </vt:variant>
      <vt:variant>
        <vt:lpstr>主题</vt:lpstr>
      </vt:variant>
      <vt:variant>
        <vt:i4>6</vt:i4>
      </vt:variant>
      <vt:variant>
        <vt:lpstr>幻灯片标题</vt:lpstr>
      </vt:variant>
      <vt:variant>
        <vt:i4>66</vt:i4>
      </vt:variant>
    </vt:vector>
  </HeadingPairs>
  <TitlesOfParts>
    <vt:vector size="83" baseType="lpstr">
      <vt:lpstr>-apple-system</vt:lpstr>
      <vt:lpstr>OPPOSans B</vt:lpstr>
      <vt:lpstr>OPPOSans-S</vt:lpstr>
      <vt:lpstr>等线</vt:lpstr>
      <vt:lpstr>Arial</vt:lpstr>
      <vt:lpstr>Arial Black</vt:lpstr>
      <vt:lpstr>Broadway</vt:lpstr>
      <vt:lpstr>Calibri</vt:lpstr>
      <vt:lpstr>Georgia Pro</vt:lpstr>
      <vt:lpstr>Wingdings</vt:lpstr>
      <vt:lpstr>微软雅黑</vt:lpstr>
      <vt:lpstr>Office 主题​​</vt:lpstr>
      <vt:lpstr>1_Office 主题​​</vt:lpstr>
      <vt:lpstr>2_Office 主题​​</vt:lpstr>
      <vt:lpstr>3_Office 主题​​</vt:lpstr>
      <vt:lpstr>4_Office 主题​​</vt:lpstr>
      <vt:lpstr>5_Office 主题​​</vt:lpstr>
      <vt:lpstr>鸿蒙LiteOS进程管理</vt:lpstr>
      <vt:lpstr>PowerPoint 演示文稿</vt:lpstr>
      <vt:lpstr>ProcessCB数据结构</vt:lpstr>
      <vt:lpstr>ProcessCB数据结构——和任务(线程)关系</vt:lpstr>
      <vt:lpstr>ProcessCB数据结构——和其他进程的关系</vt:lpstr>
      <vt:lpstr>ProcessCB数据结构——进程的状态</vt:lpstr>
      <vt:lpstr>ProcessCB数据结构——进程的状态</vt:lpstr>
      <vt:lpstr>ProcessCB数据结构——和内存的关系</vt:lpstr>
      <vt:lpstr>ProcessCB数据结构——和文件的关系</vt:lpstr>
      <vt:lpstr>ProcessCB数据结构——辅助工具</vt:lpstr>
      <vt:lpstr>PowerPoint 演示文稿</vt:lpstr>
      <vt:lpstr>PowerPoint 演示文稿</vt:lpstr>
      <vt:lpstr>三个进程</vt:lpstr>
      <vt:lpstr>家族式管理</vt:lpstr>
      <vt:lpstr>家族式管理</vt:lpstr>
      <vt:lpstr>2号进程 KProcess</vt:lpstr>
      <vt:lpstr>2号进程 KProcess</vt:lpstr>
      <vt:lpstr>2号进程 KProcess</vt:lpstr>
      <vt:lpstr>2号进程 KProcess</vt:lpstr>
      <vt:lpstr>PowerPoint 演示文稿</vt:lpstr>
      <vt:lpstr>PowerPoint 演示文稿</vt:lpstr>
      <vt:lpstr>PowerPoint 演示文稿</vt:lpstr>
      <vt:lpstr>PowerPoint 演示文稿</vt:lpstr>
      <vt:lpstr>PowerPoint 演示文稿</vt:lpstr>
      <vt:lpstr>PowerPoint 演示文稿</vt:lpstr>
      <vt:lpstr>1号进程init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Fork进程</vt:lpstr>
      <vt:lpstr>Fork进程</vt:lpstr>
      <vt:lpstr>Fork进程</vt:lpstr>
      <vt:lpstr>Fork进程</vt:lpstr>
      <vt:lpstr>Fork进程</vt:lpstr>
      <vt:lpstr>PowerPoint 演示文稿</vt:lpstr>
      <vt:lpstr>PowerPoint 演示文稿</vt:lpstr>
      <vt:lpstr>PowerPoint 演示文稿</vt:lpstr>
      <vt:lpstr>PowerPoint 演示文稿</vt:lpstr>
      <vt:lpstr>Fork进程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进程关系链</vt:lpstr>
      <vt:lpstr>进程关系链</vt:lpstr>
      <vt:lpstr>进程正常死亡过程</vt:lpstr>
      <vt:lpstr>孤儿进程</vt:lpstr>
      <vt:lpstr>进程正常死亡过程</vt:lpstr>
      <vt:lpstr>僵尸进程</vt:lpstr>
      <vt:lpstr>waitpid</vt:lpstr>
      <vt:lpstr>waitpid</vt:lpstr>
      <vt:lpstr>waitpid</vt:lpstr>
      <vt:lpstr>waitpid</vt:lpstr>
      <vt:lpstr>waitpid</vt:lpstr>
      <vt:lpstr>waitpid</vt:lpstr>
      <vt:lpstr>waitpid</vt:lpstr>
      <vt:lpstr>waitpid</vt:lpstr>
      <vt:lpstr>waitpid</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进程管理梳理</dc:title>
  <dc:creator>li guilin</dc:creator>
  <cp:lastModifiedBy>guilin li</cp:lastModifiedBy>
  <cp:revision>26</cp:revision>
  <dcterms:created xsi:type="dcterms:W3CDTF">2022-12-23T13:31:30Z</dcterms:created>
  <dcterms:modified xsi:type="dcterms:W3CDTF">2023-09-29T02:25:11Z</dcterms:modified>
</cp:coreProperties>
</file>